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0" Type="http://schemas.openxmlformats.org/officeDocument/2006/relationships/officeDocument" Target="ppt/presentation.xml" /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firstSlideNum="1">
  <p:sldMasterIdLst>
    <p:sldMasterId id="2147483648" r:id="rId0"/>
  </p:sldMasterIdLst>
  <p:notesMasterIdLst>
    <p:notesMasterId r:id="rId15"/>
  </p:notesMasterIdLst>
  <p:sldIdLst>
    <p:sldId id="256" r:id="rId1"/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uri="{E76CE94A-603C-4142-B9EB-6D1370010A27}"/>
    <p:ext uri="{D31A062A-798A-4329-ABDD-BBA856620510}"/>
    <p:ext uri="{FD5EFAAD-0ECE-453E-9831-46B23BE46B34}"/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a="http://schemas.openxmlformats.org/drawing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" Target="slides/slide1.xml" /><Relationship Id="rId0" Type="http://schemas.openxmlformats.org/officeDocument/2006/relationships/slideMaster" Target="slideMasters/slideMaster1.xml" /><Relationship Id="rId8" Type="http://schemas.openxmlformats.org/officeDocument/2006/relationships/slide" Target="slides/slide8.xml" /><Relationship Id="rId14" Type="http://schemas.openxmlformats.org/officeDocument/2006/relationships/slide" Target="slides/slide14.xml" /><Relationship Id="rId12" Type="http://schemas.openxmlformats.org/officeDocument/2006/relationships/slide" Target="slides/slide12.xml" /><Relationship Id="rId3" Type="http://schemas.openxmlformats.org/officeDocument/2006/relationships/slide" Target="slides/slide3.xml" /><Relationship Id="rId10" Type="http://schemas.openxmlformats.org/officeDocument/2006/relationships/slide" Target="slides/slide10.xml" /><Relationship Id="rId11" Type="http://schemas.openxmlformats.org/officeDocument/2006/relationships/slide" Target="slides/slide11.xml" /><Relationship Id="rId13" Type="http://schemas.openxmlformats.org/officeDocument/2006/relationships/slide" Target="slides/slide13.xml" /><Relationship Id="rId15" Type="http://schemas.openxmlformats.org/officeDocument/2006/relationships/notesMaster" Target="notesMasters/notesMaster1.xml" /><Relationship Id="rId16" Type="http://schemas.openxmlformats.org/officeDocument/2006/relationships/presProps" Target="presProps.xml" /><Relationship Id="rId17" Type="http://schemas.openxmlformats.org/officeDocument/2006/relationships/tableStyles" Target="tableStyles.xml" /><Relationship Id="rId18" Type="http://schemas.openxmlformats.org/officeDocument/2006/relationships/viewProps" Target="viewProps.xml" /><Relationship Id="rId2" Type="http://schemas.openxmlformats.org/officeDocument/2006/relationships/slide" Target="slides/slide2.xml" /><Relationship Id="rId4" Type="http://schemas.openxmlformats.org/officeDocument/2006/relationships/slide" Target="slides/slide4.xml" /><Relationship Id="rId5" Type="http://schemas.openxmlformats.org/officeDocument/2006/relationships/slide" Target="slides/slide5.xml" /><Relationship Id="rId6" Type="http://schemas.openxmlformats.org/officeDocument/2006/relationships/slide" Target="slides/slide6.xml" /><Relationship Id="rId7" Type="http://schemas.openxmlformats.org/officeDocument/2006/relationships/slide" Target="slides/slide7.xml" /><Relationship Id="rId9" Type="http://schemas.openxmlformats.org/officeDocument/2006/relationships/slide" Target="slides/slide9.xml" /></Relationships>
</file>

<file path=ppt/notesMasters/_rels/notesMaster1.xml.rels><?xml version="1.0" encoding="UTF-8" standalone="yes"?><Relationships xmlns="http://schemas.openxmlformats.org/package/2006/relationships"><Relationship Id="rId0" Type="http://schemas.openxmlformats.org/officeDocument/2006/relationships/theme" Target="../theme/theme2.xml" /></Relationships>
</file>

<file path=ppt/notesMasters/notesMaster1.xml><?xml version="1.0" encoding="utf-8"?>
<p:notesMaster xmlns:p="http://schemas.openxmlformats.org/presentationml/2006/main" xmlns:a="http://schemas.openxmlformats.org/drawing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0" Type="http://schemas.openxmlformats.org/officeDocument/2006/relationships/slideMaster" Target="../slideMasters/slideMaster1.xml" /></Relationships>
</file>

<file path=ppt/slideLayouts/slideLayout1.xml><?xml version="1.0" encoding="utf-8"?>
<p:sldLayout xmlns:p="http://schemas.openxmlformats.org/presentationml/2006/main" xmlns:a="http://schemas.openxmlformats.org/drawing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 /><Relationship Id="rId0" Type="http://schemas.openxmlformats.org/officeDocument/2006/relationships/slideLayout" Target="../slideLayouts/slideLayout1.xml" /></Relationships>
</file>

<file path=ppt/slideMasters/slideMaster1.xml><?xml version="1.0" encoding="utf-8"?>
<p:sldMaster xmlns:p="http://schemas.openxmlformats.org/presentationml/2006/main" xmlns:r="http://schemas.openxmlformats.org/officeDocument/2006/relationships" xmlns:a="http://schemas.openxmlformats.org/drawing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0"/>
  </p:sldLayoutIdLst>
  <p:hf sldNum="0" hdr="0" ftr="0" dt="0"/>
  <p:txStyles>
    <p:titleStyle>
      <a:lvl1pPr algn="ctr" defTabSz="914400" rtl="0" eaLnBrk="1" latinLnBrk="0" hangingPunct="1">
        <a:spcBef>
          <a:spcPct val="1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10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11.xml.rels><?xml version="1.0" encoding="UTF-8" standalone="yes"?><Relationships xmlns="http://schemas.openxmlformats.org/package/2006/relationships"><Relationship Id="rId4" Type="http://schemas.openxmlformats.org/officeDocument/2006/relationships/image" Target="media/image4.svg" /><Relationship Id="rId0" Type="http://schemas.openxmlformats.org/officeDocument/2006/relationships/slideLayout" Target="../slideLayouts/slideLayout1.xml" /><Relationship Id="rId1" Type="http://schemas.openxmlformats.org/officeDocument/2006/relationships/image" Target="media/image1.svg" /><Relationship Id="rId2" Type="http://schemas.openxmlformats.org/officeDocument/2006/relationships/image" Target="media/image2.svg" /><Relationship Id="rId3" Type="http://schemas.openxmlformats.org/officeDocument/2006/relationships/image" Target="media/image3.svg" /></Relationships>
</file>

<file path=ppt/slides/_rels/slide12.xml.rels><?xml version="1.0" encoding="UTF-8" standalone="yes"?><Relationships xmlns="http://schemas.openxmlformats.org/package/2006/relationships"><Relationship Id="rId3" Type="http://schemas.openxmlformats.org/officeDocument/2006/relationships/image" Target="media/image7.svg" /><Relationship Id="rId0" Type="http://schemas.openxmlformats.org/officeDocument/2006/relationships/slideLayout" Target="../slideLayouts/slideLayout1.xml" /><Relationship Id="rId1" Type="http://schemas.openxmlformats.org/officeDocument/2006/relationships/image" Target="media/image5.svg" /><Relationship Id="rId2" Type="http://schemas.openxmlformats.org/officeDocument/2006/relationships/image" Target="media/image6.svg" /><Relationship Id="rId4" Type="http://schemas.openxmlformats.org/officeDocument/2006/relationships/image" Target="media/image8.svg" /></Relationships>
</file>

<file path=ppt/slides/_rels/slide13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Relationship Id="rId1" Type="http://schemas.openxmlformats.org/officeDocument/2006/relationships/image" Target="media/image9.svg" /></Relationships>
</file>

<file path=ppt/slides/_rels/slide14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Relationship Id="rId1" Type="http://schemas.openxmlformats.org/officeDocument/2006/relationships/image" Target="media/image10.svg" /></Relationships>
</file>

<file path=ppt/slides/_rels/slide2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3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4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5.xml.rels><?xml version="1.0" encoding="UTF-8" standalone="yes"?><Relationships xmlns="http://schemas.openxmlformats.org/package/2006/relationships"><Relationship Id="rId2" Type="http://schemas.openxmlformats.org/officeDocument/2006/relationships/image" Target="media/image12.svg" /><Relationship Id="rId0" Type="http://schemas.openxmlformats.org/officeDocument/2006/relationships/slideLayout" Target="../slideLayouts/slideLayout1.xml" /><Relationship Id="rId1" Type="http://schemas.openxmlformats.org/officeDocument/2006/relationships/image" Target="media/image11.svg" /><Relationship Id="rId3" Type="http://schemas.openxmlformats.org/officeDocument/2006/relationships/image" Target="media/image13.svg" /><Relationship Id="rId4" Type="http://schemas.openxmlformats.org/officeDocument/2006/relationships/image" Target="media/image14.svg" /></Relationships>
</file>

<file path=ppt/slides/_rels/slide6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7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Relationship Id="rId1" Type="http://schemas.openxmlformats.org/officeDocument/2006/relationships/image" Target="media/image15.svg" /></Relationships>
</file>

<file path=ppt/slides/_rels/slide8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Relationship Id="rId1" Type="http://schemas.openxmlformats.org/officeDocument/2006/relationships/image" Target="media/image16.svg" /></Relationships>
</file>

<file path=ppt/slides/_rels/slide9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>
        <p:cNvPr id="1" name="" descr="&lt;Slide style={{ background: 'linear-gradient(135deg, #15457A 0%, #1E5A93 100%)', padding: '0', fontFamily: &quot;'Microsoft YaHei','PingFang SC',sans-serif&quot; }}&gt;&#10;  &lt;Box style={{ position: 'absolute', right: -130, top: -130, width: 500, height: 500, borderRadius: 250, background: 'rgba(255,255,255,0.05)' }} /&gt;&#10;  &lt;Box style={{ position: 'absolute', right: -40, bottom: -120, width: 360, height: 360, borderRadius: 180, background: 'rgba(255,255,255,0.04)' }} /&gt;&#10;  &lt;Box style={{ position: 'absolute', right: 110, top: 150, width: 200, height: 200, borderRadius: 100, border: '4px solid #C8102E', justifyContent: 'center', alignItems: 'center', background: 'rgba(200,16,46,0.08)' }}&gt;&#10;    &lt;Text style={{ color: '#C8102E', fontSize: 34, fontWeight: 'bold', textAlign: 'center' }}&gt;第85号&lt;/Text&gt;&#10;    &lt;Text style={{ color: '#C8102E', fontSize: 15, textAlign: 'center', marginTop: 10 }}&gt;国家知识产权局令&lt;/Text&gt;&#10;  &lt;/Box&gt;&#10;&#10;  &lt;Box style={{ position: 'absolute', left: 80, top: 196, width: 760 }}&gt;&#10;    &lt;Text style={{ color: '#C8102E', fontSize: 22, fontWeight: 'bold', letterSpacing: 4 }}&gt;POLICY BRIEFING · 2026&lt;/Text&gt;&#10;    &lt;Text style={{ color: '#FFFFFF', fontSize: 58, fontWeight: 'bold', lineHeight: 1.2, marginTop: 18 }}&gt;专利优先审查管理办法&lt;/Text&gt;&#10;    &lt;Text style={{ color: '#FFFFFF', fontSize: 40, fontWeight: 'bold', lineHeight: 1.3, marginTop: 8 }}&gt;2026 修订版 · 政策解读&lt;/Text&gt;&#10;    &lt;Box style={{ width: 100, height: 6, background: '#C8102E', marginTop: 26, borderRadius: 3 }} /&gt;&#10;    &lt;Text style={{ color: 'rgba(255,255,255,0.88)', fontSize: 22, marginTop: 24, lineHeight: 1.7 }}&gt;&#10;      国知局第八十五号令　|　自 2026 年 9 月 1 日起施行&lt;br/&gt;&#10;      原 2017 年第七十六号令同时废止&#10;    &lt;/Text&gt;&#10;  &lt;/Box&gt;&#10;&#10;  &lt;Box style={{ position: 'absolute', left: 80, bottom: 48, right: 80, flexDirection: 'row', justifyContent: 'space-between' }}&gt;&#10;    &lt;Text style={{ color: 'rgba(255,255,255,0.7)', fontSize: 16 }}&gt;来源：国家知识产权局&lt;/Text&gt;&#10;    &lt;Text style={{ color: 'rgba(255,255,255,0.7)', fontSize: 16 }}&gt;天津创信方达专利代理事务所&lt;/Text&gt;&#10;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5457A"/>
              </a:gs>
              <a:gs pos="100000">
                <a:srgbClr val="1E5A93"/>
              </a:gs>
            </a:gsLst>
            <a:lin ang="2700000" scaled="1"/>
          </a:gradFill>
          <a:ln/>
        </p:spPr>
        <p:txBody>
          <a:bodyPr/>
          <a:p/>
        </p:txBody>
      </p:sp>
      <p:sp>
        <p:nvSpPr>
          <p:cNvPr id="3" name=""/>
          <p:cNvSpPr/>
          <p:nvPr/>
        </p:nvSpPr>
        <p:spPr>
          <a:xfrm rot="0" flipH="0" flipV="0">
            <a:off x="8667750" y="-1238250"/>
            <a:ext cx="4762500" cy="4762500"/>
          </a:xfrm>
          <a:prstGeom prst="roundRect">
            <a:avLst>
              <a:gd name="adj" fmla="val 50000"/>
            </a:avLst>
          </a:prstGeom>
          <a:solidFill>
            <a:srgbClr val="FFFFFF">
              <a:alpha val="5000"/>
            </a:srgbClr>
          </a:solidFill>
          <a:ln/>
        </p:spPr>
        <p:txBody>
          <a:bodyPr/>
          <a:p/>
        </p:txBody>
      </p:sp>
      <p:sp>
        <p:nvSpPr>
          <p:cNvPr id="4" name=""/>
          <p:cNvSpPr/>
          <p:nvPr/>
        </p:nvSpPr>
        <p:spPr>
          <a:xfrm rot="0" flipH="0" flipV="0">
            <a:off x="9144000" y="4572000"/>
            <a:ext cx="3429000" cy="3429000"/>
          </a:xfrm>
          <a:prstGeom prst="roundRect">
            <a:avLst>
              <a:gd name="adj" fmla="val 50000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p/>
        </p:txBody>
      </p:sp>
      <p:sp>
        <p:nvSpPr>
          <p:cNvPr id="5" name=""/>
          <p:cNvSpPr/>
          <p:nvPr/>
        </p:nvSpPr>
        <p:spPr>
          <a:xfrm rot="0" flipH="0" flipV="0">
            <a:off x="9239250" y="1428750"/>
            <a:ext cx="1905000" cy="1905000"/>
          </a:xfrm>
          <a:prstGeom prst="roundRect">
            <a:avLst>
              <a:gd name="adj" fmla="val 50000"/>
            </a:avLst>
          </a:prstGeom>
          <a:solidFill>
            <a:srgbClr val="C8102E">
              <a:alpha val="8000"/>
            </a:srgbClr>
          </a:solidFill>
          <a:ln w="50800">
            <a:solidFill>
              <a:srgbClr val="C8102E"/>
            </a:solidFill>
            <a:prstDash val="solid"/>
          </a:ln>
        </p:spPr>
        <p:txBody>
          <a:bodyPr/>
          <a:p/>
        </p:txBody>
      </p:sp>
      <p:sp>
        <p:nvSpPr>
          <p:cNvPr id="6" name="" descr="{&quot;isTemplate&quot;:true,&quot;type&quot;:&quot;text&quot;}"/>
          <p:cNvSpPr txBox="1"/>
          <p:nvPr/>
        </p:nvSpPr>
        <p:spPr>
          <a:xfrm rot="0" flipH="0" flipV="0">
            <a:off x="9667875" y="2057400"/>
            <a:ext cx="1047750" cy="390525"/>
          </a:xfrm>
          <a:prstGeom prst="rect"/>
        </p:spPr>
        <p:txBody>
          <a:bodyPr wrap="none" lIns="0" tIns="0" rIns="0" bIns="0"/>
          <a:p>
            <a:pPr algn="ctr">
              <a:lnSpc>
                <a:spcPct val="100000"/>
              </a:lnSpc>
            </a:pPr>
            <a:r>
              <a:rPr lang="zh-CN" sz="2550" b="1">
                <a:solidFill>
                  <a:srgbClr val="C8102E"/>
                </a:solidFill>
                <a:latin typeface="Microsoft YaHei"/>
                <a:ea typeface="Microsoft YaHei"/>
              </a:rPr>
              <a:t>第</a:t>
            </a:r>
            <a:r>
              <a:rPr lang="en-US" sz="2550" b="1">
                <a:solidFill>
                  <a:srgbClr val="C8102E"/>
                </a:solidFill>
                <a:latin typeface="Microsoft YaHei"/>
                <a:ea typeface="Microsoft YaHei"/>
              </a:rPr>
              <a:t>85</a:t>
            </a:r>
            <a:r>
              <a:rPr lang="zh-CN" sz="2550" b="1">
                <a:solidFill>
                  <a:srgbClr val="C8102E"/>
                </a:solidFill>
                <a:latin typeface="Microsoft YaHei"/>
                <a:ea typeface="Microsoft YaHei"/>
              </a:rPr>
              <a:t>号</a:t>
            </a:r>
            <a:endParaRPr/>
          </a:p>
        </p:txBody>
      </p:sp>
      <p:sp>
        <p:nvSpPr>
          <p:cNvPr id="7" name="" descr="{&quot;isTemplate&quot;:true,&quot;type&quot;:&quot;text&quot;}"/>
          <p:cNvSpPr txBox="1"/>
          <p:nvPr/>
        </p:nvSpPr>
        <p:spPr>
          <a:xfrm rot="0" flipH="0" flipV="0">
            <a:off x="9620250" y="2543175"/>
            <a:ext cx="1143000" cy="171450"/>
          </a:xfrm>
          <a:prstGeom prst="rect"/>
        </p:spPr>
        <p:txBody>
          <a:bodyPr wrap="none" lIns="0" tIns="0" rIns="0" bIns="0"/>
          <a:p>
            <a:pPr algn="ctr">
              <a:lnSpc>
                <a:spcPct val="100000"/>
              </a:lnSpc>
            </a:pPr>
            <a:r>
              <a:rPr lang="zh-CN" sz="1125">
                <a:solidFill>
                  <a:srgbClr val="C8102E"/>
                </a:solidFill>
                <a:latin typeface="Microsoft YaHei"/>
                <a:ea typeface="Microsoft YaHei"/>
              </a:rPr>
              <a:t>国家知识产权局令</a:t>
            </a:r>
            <a:endParaRPr/>
          </a:p>
        </p:txBody>
      </p:sp>
      <p:sp>
        <p:nvSpPr>
          <p:cNvPr id="8" name="" descr="{&quot;isTemplate&quot;:true,&quot;type&quot;:&quot;text&quot;}"/>
          <p:cNvSpPr txBox="1"/>
          <p:nvPr/>
        </p:nvSpPr>
        <p:spPr>
          <a:xfrm rot="0" flipH="0" flipV="0">
            <a:off x="762000" y="1866900"/>
            <a:ext cx="72390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650" b="1" spc="300">
                <a:solidFill>
                  <a:srgbClr val="C8102E"/>
                </a:solidFill>
                <a:latin typeface="Microsoft YaHei"/>
                <a:ea typeface="Microsoft YaHei"/>
              </a:rPr>
              <a:t>POLICY BRIEFING · 2026</a:t>
            </a:r>
            <a:endParaRPr/>
          </a:p>
        </p:txBody>
      </p:sp>
      <p:sp>
        <p:nvSpPr>
          <p:cNvPr id="9" name="" descr="{&quot;isTemplate&quot;:true,&quot;type&quot;:&quot;text&quot;}"/>
          <p:cNvSpPr txBox="1"/>
          <p:nvPr/>
        </p:nvSpPr>
        <p:spPr>
          <a:xfrm rot="0" flipH="0" flipV="0">
            <a:off x="762000" y="2295525"/>
            <a:ext cx="7239000" cy="800100"/>
          </a:xfrm>
          <a:prstGeom prst="rect"/>
        </p:spPr>
        <p:txBody>
          <a:bodyPr wrap="none" lIns="0" tIns="0" rIns="0" bIns="0"/>
          <a:p>
            <a:pPr>
              <a:lnSpc>
                <a:spcPct val="120000"/>
              </a:lnSpc>
            </a:pPr>
            <a:r>
              <a:rPr lang="zh-CN" sz="4350" b="1">
                <a:solidFill>
                  <a:srgbClr val="FFFFFF"/>
                </a:solidFill>
                <a:latin typeface="Microsoft YaHei"/>
                <a:ea typeface="Microsoft YaHei"/>
              </a:rPr>
              <a:t>专利优先审查管理办法</a:t>
            </a:r>
            <a:endParaRPr/>
          </a:p>
        </p:txBody>
      </p:sp>
      <p:sp>
        <p:nvSpPr>
          <p:cNvPr id="10" name="" descr="{&quot;isTemplate&quot;:true,&quot;type&quot;:&quot;text&quot;}"/>
          <p:cNvSpPr txBox="1"/>
          <p:nvPr/>
        </p:nvSpPr>
        <p:spPr>
          <a:xfrm rot="0" flipH="0" flipV="0">
            <a:off x="762000" y="3171825"/>
            <a:ext cx="7239000" cy="600075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en-US" sz="3000" b="1">
                <a:solidFill>
                  <a:srgbClr val="FFFFFF"/>
                </a:solidFill>
                <a:latin typeface="Microsoft YaHei"/>
                <a:ea typeface="Microsoft YaHei"/>
              </a:rPr>
              <a:t>2026 </a:t>
            </a:r>
            <a:r>
              <a:rPr lang="zh-CN" sz="3000" b="1">
                <a:solidFill>
                  <a:srgbClr val="FFFFFF"/>
                </a:solidFill>
                <a:latin typeface="Microsoft YaHei"/>
                <a:ea typeface="Microsoft YaHei"/>
              </a:rPr>
              <a:t>修订版</a:t>
            </a:r>
            <a:r>
              <a:rPr lang="en-US" sz="3000" b="1">
                <a:solidFill>
                  <a:srgbClr val="FFFFFF"/>
                </a:solidFill>
                <a:latin typeface="Microsoft YaHei"/>
                <a:ea typeface="Microsoft YaHei"/>
              </a:rPr>
              <a:t> · </a:t>
            </a:r>
            <a:r>
              <a:rPr lang="zh-CN" sz="3000" b="1">
                <a:solidFill>
                  <a:srgbClr val="FFFFFF"/>
                </a:solidFill>
                <a:latin typeface="Microsoft YaHei"/>
                <a:ea typeface="Microsoft YaHei"/>
              </a:rPr>
              <a:t>政策解读</a:t>
            </a:r>
            <a:endParaRPr/>
          </a:p>
        </p:txBody>
      </p:sp>
      <p:sp>
        <p:nvSpPr>
          <p:cNvPr id="11" name=""/>
          <p:cNvSpPr/>
          <p:nvPr/>
        </p:nvSpPr>
        <p:spPr>
          <a:xfrm rot="0" flipH="0" flipV="0">
            <a:off x="762000" y="4019550"/>
            <a:ext cx="952500" cy="5715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12" name="" descr="{&quot;isTemplate&quot;:true,&quot;type&quot;:&quot;text&quot;}"/>
          <p:cNvSpPr txBox="1"/>
          <p:nvPr/>
        </p:nvSpPr>
        <p:spPr>
          <a:xfrm rot="0" flipH="0" flipV="0">
            <a:off x="762000" y="4305300"/>
            <a:ext cx="7239000" cy="857250"/>
          </a:xfrm>
          <a:prstGeom prst="rect"/>
        </p:spPr>
        <p:txBody>
          <a:bodyPr wrap="none" lIns="0" tIns="0" rIns="0" bIns="0"/>
          <a:p>
            <a:pPr>
              <a:lnSpc>
                <a:spcPct val="170000"/>
              </a:lnSpc>
            </a:pPr>
            <a:r>
              <a:rPr lang="zh-CN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国知局第八十五号令　</a:t>
            </a:r>
            <a:r>
              <a:rPr lang="en-US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|</a:t>
            </a:r>
            <a:r>
              <a:rPr lang="zh-CN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　自</a:t>
            </a:r>
            <a:r>
              <a:rPr lang="en-US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 2026 </a:t>
            </a:r>
            <a:r>
              <a:rPr lang="zh-CN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年</a:t>
            </a:r>
            <a:r>
              <a:rPr lang="en-US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 9 </a:t>
            </a:r>
            <a:r>
              <a:rPr lang="zh-CN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月</a:t>
            </a:r>
            <a:r>
              <a:rPr lang="en-US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 1 </a:t>
            </a:r>
            <a:r>
              <a:rPr lang="zh-CN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日起施行</a:t>
            </a:r>
            <a:endParaRPr/>
          </a:p>
          <a:p>
            <a:pPr>
              <a:lnSpc>
                <a:spcPct val="170000"/>
              </a:lnSpc>
            </a:pPr>
            <a:r>
              <a:rPr lang="zh-CN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原</a:t>
            </a:r>
            <a:r>
              <a:rPr lang="en-US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 2017 </a:t>
            </a:r>
            <a:r>
              <a:rPr lang="zh-CN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年第七十六号令同时废止</a:t>
            </a:r>
            <a:endParaRPr/>
          </a:p>
        </p:txBody>
      </p:sp>
      <p:sp>
        <p:nvSpPr>
          <p:cNvPr id="13" name="" descr="{&quot;isTemplate&quot;:true,&quot;type&quot;:&quot;text&quot;}"/>
          <p:cNvSpPr txBox="1"/>
          <p:nvPr/>
        </p:nvSpPr>
        <p:spPr>
          <a:xfrm rot="0" flipH="0" flipV="0">
            <a:off x="762000" y="6210300"/>
            <a:ext cx="15240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FFFFFF">
                    <a:alpha val="70000"/>
                  </a:srgbClr>
                </a:solidFill>
                <a:latin typeface="Microsoft YaHei"/>
                <a:ea typeface="Microsoft YaHei"/>
              </a:rPr>
              <a:t>来源：国家知识产权局</a:t>
            </a:r>
            <a:endParaRPr/>
          </a:p>
        </p:txBody>
      </p:sp>
      <p:sp>
        <p:nvSpPr>
          <p:cNvPr id="14" name="" descr="{&quot;isTemplate&quot;:true,&quot;type&quot;:&quot;text&quot;}"/>
          <p:cNvSpPr txBox="1"/>
          <p:nvPr/>
        </p:nvSpPr>
        <p:spPr>
          <a:xfrm rot="0" flipH="0" flipV="0">
            <a:off x="9448800" y="6210300"/>
            <a:ext cx="19812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FFFFFF">
                    <a:alpha val="70000"/>
                  </a:srgbClr>
                </a:solidFill>
                <a:latin typeface="Microsoft YaHei"/>
                <a:ea typeface="Microsoft YaHei"/>
              </a:rPr>
              <a:t>天津创信方达专利代理事务所</a:t>
            </a:r>
            <a:endParaRPr/>
          </a:p>
        </p:txBody>
      </p:sp>
    </p:spTree>
  </p:cSld>
</p:sld>
</file>

<file path=ppt/slides/slide10.xml><?xml version="1.0" encoding="utf-8"?>
<p:sld xmlns:p="http://schemas.openxmlformats.org/presentationml/2006/main" xmlns:a="http://schemas.openxmlformats.org/drawingml/2006/main">
  <p:cSld>
    <p:spTree>
      <p:nvGrpSpPr>
        <p:cNvPr id="15" name="" descr="&lt;Slide style={{ background: '#FFFFFF', padding: '0', fontFamily: &quot;'Microsoft YaHei','PingFang SC',sans-serif&quot; }}&gt;&#10;  &lt;Box style={{ position: 'absolute', left: 64, top: 36, right: 64, flexDirection: 'row', alignItems: 'center', gap: 16 }}&gt;&#10;    &lt;Box style={{ width: 6, height: 40, background: '#C8102E', borderRadius: 3 }} /&gt;&#10;    &lt;Text style={{ fontSize: 34, fontWeight: 'bold', color: '#1A2733' }}&gt;答复期限与终止情形&lt;/Text&gt;&#10;    &lt;Text style={{ fontSize: 18, color: '#1A2733', opacity: 0.55, marginLeft: 8 }}&gt;第十六 – 十八条&lt;/Text&gt;&#10;  &lt;/Box&gt;&#10;&#10;  &lt;Box style={{ position: 'absolute', left: 64, top: 128, right: 64, bottom: 72, flexDirection: 'row', gap: 36 }}&gt;&#10;    &lt;Box style={{ flex: 1, flexDirection: 'column', gap: 18 }}&gt;&#10;      &lt;Box style={{ background: '#15457A', borderRadius: 10, padding: '12px 18px' }}&gt;&#10;        &lt;Text style={{ color: '#FFFFFF', fontSize: 20, fontWeight: 'bold' }}&gt;答复期限（第十六条）&lt;/Text&gt;&#10;      &lt;/Box&gt;&#10;      &lt;Box style={{ background: '#EAF1F8', borderRadius: 12, padding: 22, flexDirection: 'row', alignItems: 'center', gap: 18 }}&gt;&#10;        &lt;Text style={{ fontSize: 46, fontWeight: 'bold', color: '#C8102E' }}&gt;1&lt;Text style={{ fontSize: 20 }}&gt; 个月&lt;/Text&gt;&lt;/Text&gt;&#10;        &lt;Text style={{ fontSize: 16, color: '#1A2733', opacity: 0.75, lineHeight: 1.5, flex: 1 }}&gt;发明专利申请答复审查意见通知书的期限（自发文日起）&lt;/Text&gt;&#10;      &lt;/Box&gt;&#10;      &lt;Box style={{ background: '#EAF1F8', borderRadius: 12, padding: 22, flexDirection: 'row', alignItems: 'center', gap: 18 }}&gt;&#10;        &lt;Text style={{ fontSize: 46, fontWeight: 'bold', color: '#C8102E' }}&gt;15&lt;Text style={{ fontSize: 20 }}&gt; 日&lt;/Text&gt;&lt;/Text&gt;&#10;        &lt;Text style={{ fontSize: 16, color: '#1A2733', opacity: 0.75, lineHeight: 1.5, flex: 1 }}&gt;实用新型 / 外观设计答复补正或审查意见通知书的期限&lt;/Text&gt;&#10;      &lt;/Box&gt;&#10;      &lt;Box style={{ background: 'rgba(200,16,46,0.06)', borderLeft: '4px solid #C8102E', borderRadius: 8, padding: '14px 18px' }}&gt;&#10;        &lt;Text style={{ fontSize: 15.5, color: '#1A2733', lineHeight: 1.55 }}&gt;申请人应当尽快作出答复或补正，逾期将触发优先审查终止。&lt;/Text&gt;&#10;      &lt;/Box&gt;&#10;    &lt;/Box&gt;&#10;&#10;    &lt;Box style={{ flex: 1.15, flexDirection: 'column' }}&gt;&#10;      &lt;Box style={{ background: '#C8102E', borderRadius: 10, padding: '12px 18px' }}&gt;&#10;        &lt;Text style={{ color: '#FFFFFF', fontSize: 20, fontWeight: 'bold' }}&gt;终止优先审查的情形&lt;/Text&gt;&#10;      &lt;/Box&gt;&#10;      &lt;Box style={{ marginTop: 14, flexDirection: 'column', gap: 9 }}&gt;&#10;        &lt;Text style={{ fontSize: 16, fontWeight: 'bold', color: '#15457A' }}&gt;专利申请&lt;/Text&gt;&#10;        &lt;Text style={{ fontSize: 15.5, color: '#1A2733', lineHeight: 1.45 }}&gt;· 依细则第 57 条修改申请文件&lt;/Text&gt;&#10;        &lt;Text style={{ fontSize: 15.5, color: '#1A2733', lineHeight: 1.45 }}&gt;· 超期答复或请求延长答复期限&lt;/Text&gt;&#10;        &lt;Text style={{ fontSize: 15.5, color: '#1A2733', lineHeight: 1.45 }}&gt;· 提交虚假材料 / 违反诚信原则&lt;/Text&gt;&#10;        &lt;Text style={{ fontSize: 16, fontWeight: 'bold', color: '#15457A', marginTop: 8 }}&gt;复审 / 无效宣告&lt;/Text&gt;&#10;        &lt;Text style={{ fontSize: 15.5, color: '#1A2733', lineHeight: 1.45 }}&gt;· 复审请求人延期答复&lt;/Text&gt;&#10;        &lt;Text style={{ fontSize: 15.5, color: '#1A2733', lineHeight: 1.45 }}&gt;· 无效方补充证据理由，或专利权非删除式修改权利要求&lt;/Text&gt;&#10;        &lt;Text style={{ fontSize: 15.5, color: '#1A2733', lineHeight: 1.45 }}&gt;· 程序被中止 / 审理依赖其他案件结论&lt;/Text&gt;&#10;        &lt;Text style={{ fontSize: 15.5, color: '#1A2733', lineHeight: 1.45 }}&gt;· 提交虚假材料 / 违反诚信原则&lt;/Text&gt;&#10;      &lt;/Box&gt;&#10;      &lt;Box style={{ marginTop: 'auto', background: 'rgba(21,69,122,0.06)', borderRadius: 8, padding: '12px 16px' }}&gt;&#10;        &lt;Text style={{ fontSize: 15, color: '#1A2733', lineHeight: 1.5 }}&gt;终止后按普通程序处理，并及时通知优先审查请求人。&lt;/Text&gt;&#10;      &lt;/Box&gt;&#10;    &lt;/Box&gt;&#10;  &lt;/Box&gt;&#10;&#10;  &lt;Box style={{ position: 'absolute', left: 64, right: 64, bottom: 18, flexDirection: 'row', justifyContent: 'space-between' }}&gt;&#10;    &lt;Text style={{ color: '#1A2733', opacity: 0.5, fontSize: 14 }}&gt;专利优先审查管理办法 · 2026修订&lt;/Text&gt;&#10;    &lt;Text style={{ color: '#1A2733', opacity: 0.5, fontSize: 14 }}&gt;10 / 14&lt;/Text&gt;&#10;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7" name=""/>
          <p:cNvSpPr/>
          <p:nvPr/>
        </p:nvSpPr>
        <p:spPr>
          <a:xfrm rot="0" flipH="0" flipV="0">
            <a:off x="609600" y="352425"/>
            <a:ext cx="57150" cy="38100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18" name="" descr="{&quot;isTemplate&quot;:true,&quot;type&quot;:&quot;text&quot;}"/>
          <p:cNvSpPr txBox="1"/>
          <p:nvPr/>
        </p:nvSpPr>
        <p:spPr>
          <a:xfrm rot="0" flipH="0" flipV="0">
            <a:off x="819150" y="342900"/>
            <a:ext cx="291465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A2733"/>
                </a:solidFill>
                <a:latin typeface="Microsoft YaHei"/>
                <a:ea typeface="Microsoft YaHei"/>
              </a:rPr>
              <a:t>答复期限与终止情形</a:t>
            </a:r>
            <a:endParaRPr/>
          </a:p>
        </p:txBody>
      </p:sp>
      <p:sp>
        <p:nvSpPr>
          <p:cNvPr id="19" name="" descr="{&quot;isTemplate&quot;:true,&quot;type&quot;:&quot;text&quot;}"/>
          <p:cNvSpPr txBox="1"/>
          <p:nvPr/>
        </p:nvSpPr>
        <p:spPr>
          <a:xfrm rot="0" flipH="0" flipV="0">
            <a:off x="3962400" y="438150"/>
            <a:ext cx="1228725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第十六</a:t>
            </a:r>
            <a:r>
              <a:rPr lang="en-US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 – </a:t>
            </a:r>
            <a:r>
              <a:rPr lang="zh-CN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十八条</a:t>
            </a:r>
            <a:endParaRPr/>
          </a:p>
        </p:txBody>
      </p:sp>
      <p:sp>
        <p:nvSpPr>
          <p:cNvPr id="20" name=""/>
          <p:cNvSpPr/>
          <p:nvPr/>
        </p:nvSpPr>
        <p:spPr>
          <a:xfrm rot="0" flipH="0" flipV="0">
            <a:off x="609600" y="1219200"/>
            <a:ext cx="4943475" cy="457200"/>
          </a:xfrm>
          <a:prstGeom prst="roundRect">
            <a:avLst>
              <a:gd name="adj" fmla="val 20833"/>
            </a:avLst>
          </a:prstGeom>
          <a:solidFill>
            <a:srgbClr val="15457A"/>
          </a:solidFill>
          <a:ln/>
        </p:spPr>
        <p:txBody>
          <a:bodyPr/>
          <a:p/>
        </p:txBody>
      </p:sp>
      <p:sp>
        <p:nvSpPr>
          <p:cNvPr id="21" name="" descr="{&quot;isTemplate&quot;:true,&quot;type&quot;:&quot;text&quot;}"/>
          <p:cNvSpPr txBox="1"/>
          <p:nvPr/>
        </p:nvSpPr>
        <p:spPr>
          <a:xfrm rot="0" flipH="0" flipV="0">
            <a:off x="781050" y="1333500"/>
            <a:ext cx="460057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FFFFFF"/>
                </a:solidFill>
                <a:latin typeface="Microsoft YaHei"/>
                <a:ea typeface="Microsoft YaHei"/>
              </a:rPr>
              <a:t>答复期限（第十六条）</a:t>
            </a:r>
            <a:endParaRPr/>
          </a:p>
        </p:txBody>
      </p:sp>
      <p:sp>
        <p:nvSpPr>
          <p:cNvPr id="22" name=""/>
          <p:cNvSpPr/>
          <p:nvPr/>
        </p:nvSpPr>
        <p:spPr>
          <a:xfrm rot="0" flipH="0" flipV="0">
            <a:off x="609600" y="1847850"/>
            <a:ext cx="4943475" cy="952500"/>
          </a:xfrm>
          <a:prstGeom prst="roundRect">
            <a:avLst>
              <a:gd name="adj" fmla="val 12000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23" name="" descr="{&quot;isTemplate&quot;:true,&quot;type&quot;:&quot;text&quot;}"/>
          <p:cNvSpPr txBox="1"/>
          <p:nvPr/>
        </p:nvSpPr>
        <p:spPr>
          <a:xfrm rot="0" flipH="0" flipV="0">
            <a:off x="819150" y="2057400"/>
            <a:ext cx="1285875" cy="533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450" b="1">
                <a:solidFill>
                  <a:srgbClr val="C8102E"/>
                </a:solidFill>
                <a:latin typeface="Microsoft YaHei"/>
                <a:ea typeface="Microsoft YaHei"/>
              </a:rPr>
              <a:t>1</a:t>
            </a:r>
            <a:r>
              <a:rPr lang="en-US" sz="3450" b="1">
                <a:solidFill>
                  <a:srgbClr val="C8102E"/>
                </a:solidFill>
                <a:latin typeface="Microsoft YaHei"/>
                <a:ea typeface="Microsoft YaHei"/>
              </a:rPr>
              <a:t> </a:t>
            </a:r>
            <a:r>
              <a:rPr lang="zh-CN" sz="3450" b="1">
                <a:solidFill>
                  <a:srgbClr val="C8102E"/>
                </a:solidFill>
                <a:latin typeface="Microsoft YaHei"/>
                <a:ea typeface="Microsoft YaHei"/>
              </a:rPr>
              <a:t>个月</a:t>
            </a:r>
            <a:endParaRPr/>
          </a:p>
        </p:txBody>
      </p:sp>
      <p:sp>
        <p:nvSpPr>
          <p:cNvPr id="24" name=""/>
          <p:cNvSpPr/>
          <p:nvPr/>
        </p:nvSpPr>
        <p:spPr>
          <a:xfrm rot="0" flipH="0" flipV="0">
            <a:off x="609600" y="2971800"/>
            <a:ext cx="4943475" cy="952500"/>
          </a:xfrm>
          <a:prstGeom prst="roundRect">
            <a:avLst>
              <a:gd name="adj" fmla="val 12000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25" name="" descr="{&quot;isTemplate&quot;:true,&quot;type&quot;:&quot;text&quot;}"/>
          <p:cNvSpPr txBox="1"/>
          <p:nvPr/>
        </p:nvSpPr>
        <p:spPr>
          <a:xfrm rot="0" flipH="0" flipV="0">
            <a:off x="819150" y="3181350"/>
            <a:ext cx="1114425" cy="533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450" b="1">
                <a:solidFill>
                  <a:srgbClr val="C8102E"/>
                </a:solidFill>
                <a:latin typeface="Microsoft YaHei"/>
                <a:ea typeface="Microsoft YaHei"/>
              </a:rPr>
              <a:t>15</a:t>
            </a:r>
            <a:r>
              <a:rPr lang="en-US" sz="3450" b="1">
                <a:solidFill>
                  <a:srgbClr val="C8102E"/>
                </a:solidFill>
                <a:latin typeface="Microsoft YaHei"/>
                <a:ea typeface="Microsoft YaHei"/>
              </a:rPr>
              <a:t> </a:t>
            </a:r>
            <a:r>
              <a:rPr lang="zh-CN" sz="3450" b="1">
                <a:solidFill>
                  <a:srgbClr val="C8102E"/>
                </a:solidFill>
                <a:latin typeface="Microsoft YaHei"/>
                <a:ea typeface="Microsoft YaHei"/>
              </a:rPr>
              <a:t>日</a:t>
            </a:r>
            <a:endParaRPr/>
          </a:p>
        </p:txBody>
      </p:sp>
      <p:sp>
        <p:nvSpPr>
          <p:cNvPr id="26" name=""/>
          <p:cNvSpPr/>
          <p:nvPr/>
        </p:nvSpPr>
        <p:spPr>
          <a:xfrm rot="0" flipH="0" flipV="0">
            <a:off x="647700" y="4095750"/>
            <a:ext cx="4943475" cy="542925"/>
          </a:xfrm>
          <a:prstGeom prst="roundRect">
            <a:avLst>
              <a:gd name="adj" fmla="val 14035"/>
            </a:avLst>
          </a:prstGeom>
          <a:solidFill>
            <a:srgbClr val="C8102E">
              <a:alpha val="6000"/>
            </a:srgbClr>
          </a:solidFill>
          <a:ln/>
        </p:spPr>
        <p:txBody>
          <a:bodyPr/>
          <a:p/>
        </p:txBody>
      </p:sp>
      <p:sp>
        <p:nvSpPr>
          <p:cNvPr id="27" name=""/>
          <p:cNvSpPr/>
          <p:nvPr/>
        </p:nvSpPr>
        <p:spPr>
          <a:xfrm rot="0" flipH="0" flipV="0">
            <a:off x="647700" y="4095750"/>
            <a:ext cx="4943475" cy="542925"/>
          </a:xfrm>
          <a:custGeom>
            <a:pathLst>
              <a:path w="519" h="57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53"/>
                </a:lnTo>
                <a:cubicBezTo>
                  <a:pt x="4" y="55"/>
                  <a:pt x="5" y="57"/>
                  <a:pt x="7" y="57"/>
                </a:cubicBezTo>
                <a:cubicBezTo>
                  <a:pt x="3" y="57"/>
                  <a:pt x="0" y="53"/>
                  <a:pt x="0" y="49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C8102E"/>
          </a:solidFill>
          <a:ln/>
        </p:spPr>
        <p:txBody>
          <a:bodyPr/>
          <a:p/>
        </p:txBody>
      </p:sp>
      <p:sp>
        <p:nvSpPr>
          <p:cNvPr id="28" name="" descr="{&quot;isTemplate&quot;:true,&quot;type&quot;:&quot;text&quot;}"/>
          <p:cNvSpPr txBox="1"/>
          <p:nvPr/>
        </p:nvSpPr>
        <p:spPr>
          <a:xfrm rot="0" flipH="0" flipV="0">
            <a:off x="819150" y="4229100"/>
            <a:ext cx="4562475" cy="276225"/>
          </a:xfrm>
          <a:prstGeom prst="rect"/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申请人应当尽快作出答复或补正，逾期将触发优先审查终止。</a:t>
            </a:r>
            <a:endParaRPr/>
          </a:p>
        </p:txBody>
      </p:sp>
      <p:sp>
        <p:nvSpPr>
          <p:cNvPr id="29" name=""/>
          <p:cNvSpPr/>
          <p:nvPr/>
        </p:nvSpPr>
        <p:spPr>
          <a:xfrm rot="0" flipH="0" flipV="0">
            <a:off x="5895975" y="1219200"/>
            <a:ext cx="5686425" cy="457200"/>
          </a:xfrm>
          <a:prstGeom prst="roundRect">
            <a:avLst>
              <a:gd name="adj" fmla="val 20833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30" name="" descr="{&quot;isTemplate&quot;:true,&quot;type&quot;:&quot;text&quot;}"/>
          <p:cNvSpPr txBox="1"/>
          <p:nvPr/>
        </p:nvSpPr>
        <p:spPr>
          <a:xfrm rot="0" flipH="0" flipV="0">
            <a:off x="6067425" y="1333500"/>
            <a:ext cx="53435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FFFFFF"/>
                </a:solidFill>
                <a:latin typeface="Microsoft YaHei"/>
                <a:ea typeface="Microsoft YaHei"/>
              </a:rPr>
              <a:t>终止优先审查的情形</a:t>
            </a:r>
            <a:endParaRPr/>
          </a:p>
        </p:txBody>
      </p:sp>
      <p:sp>
        <p:nvSpPr>
          <p:cNvPr id="31" name="" descr="{&quot;isTemplate&quot;:true,&quot;type&quot;:&quot;text&quot;}"/>
          <p:cNvSpPr txBox="1"/>
          <p:nvPr/>
        </p:nvSpPr>
        <p:spPr>
          <a:xfrm rot="0" flipH="0" flipV="0">
            <a:off x="5895975" y="1809750"/>
            <a:ext cx="5686425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15457A"/>
                </a:solidFill>
                <a:latin typeface="Microsoft YaHei"/>
                <a:ea typeface="Microsoft YaHei"/>
              </a:rPr>
              <a:t>专利申请</a:t>
            </a:r>
            <a:endParaRPr/>
          </a:p>
        </p:txBody>
      </p:sp>
      <p:sp>
        <p:nvSpPr>
          <p:cNvPr id="32" name="" descr="{&quot;isTemplate&quot;:true,&quot;type&quot;:&quot;text&quot;}"/>
          <p:cNvSpPr txBox="1"/>
          <p:nvPr/>
        </p:nvSpPr>
        <p:spPr>
          <a:xfrm rot="0" flipH="0" flipV="0">
            <a:off x="5895975" y="2085975"/>
            <a:ext cx="5686425" cy="257175"/>
          </a:xfrm>
          <a:prstGeom prst="rect"/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·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依细则第</a:t>
            </a: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 57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条修改申请文件</a:t>
            </a:r>
            <a:endParaRPr/>
          </a:p>
        </p:txBody>
      </p:sp>
      <p:sp>
        <p:nvSpPr>
          <p:cNvPr id="33" name="" descr="{&quot;isTemplate&quot;:true,&quot;type&quot;:&quot;text&quot;}"/>
          <p:cNvSpPr txBox="1"/>
          <p:nvPr/>
        </p:nvSpPr>
        <p:spPr>
          <a:xfrm rot="0" flipH="0" flipV="0">
            <a:off x="5895975" y="2428875"/>
            <a:ext cx="5686425" cy="257175"/>
          </a:xfrm>
          <a:prstGeom prst="rect"/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·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超期答复或请求延长答复期限</a:t>
            </a:r>
            <a:endParaRPr/>
          </a:p>
        </p:txBody>
      </p:sp>
      <p:sp>
        <p:nvSpPr>
          <p:cNvPr id="34" name="" descr="{&quot;isTemplate&quot;:true,&quot;type&quot;:&quot;text&quot;}"/>
          <p:cNvSpPr txBox="1"/>
          <p:nvPr/>
        </p:nvSpPr>
        <p:spPr>
          <a:xfrm rot="0" flipH="0" flipV="0">
            <a:off x="5895975" y="2771775"/>
            <a:ext cx="5686425" cy="257175"/>
          </a:xfrm>
          <a:prstGeom prst="rect"/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·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提交虚假材料</a:t>
            </a: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 /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违反诚信原则</a:t>
            </a:r>
            <a:endParaRPr/>
          </a:p>
        </p:txBody>
      </p:sp>
      <p:sp>
        <p:nvSpPr>
          <p:cNvPr id="35" name="" descr="{&quot;isTemplate&quot;:true,&quot;type&quot;:&quot;text&quot;}"/>
          <p:cNvSpPr txBox="1"/>
          <p:nvPr/>
        </p:nvSpPr>
        <p:spPr>
          <a:xfrm rot="0" flipH="0" flipV="0">
            <a:off x="5895975" y="3190875"/>
            <a:ext cx="5686425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15457A"/>
                </a:solidFill>
                <a:latin typeface="Microsoft YaHei"/>
                <a:ea typeface="Microsoft YaHei"/>
              </a:rPr>
              <a:t>复审</a:t>
            </a:r>
            <a:r>
              <a:rPr lang="en-US" sz="1200" b="1">
                <a:solidFill>
                  <a:srgbClr val="15457A"/>
                </a:solidFill>
                <a:latin typeface="Microsoft YaHei"/>
                <a:ea typeface="Microsoft YaHei"/>
              </a:rPr>
              <a:t> / </a:t>
            </a:r>
            <a:r>
              <a:rPr lang="zh-CN" sz="1200" b="1">
                <a:solidFill>
                  <a:srgbClr val="15457A"/>
                </a:solidFill>
                <a:latin typeface="Microsoft YaHei"/>
                <a:ea typeface="Microsoft YaHei"/>
              </a:rPr>
              <a:t>无效宣告</a:t>
            </a:r>
            <a:endParaRPr/>
          </a:p>
        </p:txBody>
      </p:sp>
      <p:sp>
        <p:nvSpPr>
          <p:cNvPr id="36" name="" descr="{&quot;isTemplate&quot;:true,&quot;type&quot;:&quot;text&quot;}"/>
          <p:cNvSpPr txBox="1"/>
          <p:nvPr/>
        </p:nvSpPr>
        <p:spPr>
          <a:xfrm rot="0" flipH="0" flipV="0">
            <a:off x="5895975" y="3467100"/>
            <a:ext cx="5686425" cy="257175"/>
          </a:xfrm>
          <a:prstGeom prst="rect"/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·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复审请求人延期答复</a:t>
            </a:r>
            <a:endParaRPr/>
          </a:p>
        </p:txBody>
      </p:sp>
      <p:sp>
        <p:nvSpPr>
          <p:cNvPr id="37" name="" descr="{&quot;isTemplate&quot;:true,&quot;type&quot;:&quot;text&quot;}"/>
          <p:cNvSpPr txBox="1"/>
          <p:nvPr/>
        </p:nvSpPr>
        <p:spPr>
          <a:xfrm rot="0" flipH="0" flipV="0">
            <a:off x="5895975" y="3810000"/>
            <a:ext cx="5686425" cy="257175"/>
          </a:xfrm>
          <a:prstGeom prst="rect"/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·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无效方补充证据理由，或专利权非删除式修改权利要求</a:t>
            </a:r>
            <a:endParaRPr/>
          </a:p>
        </p:txBody>
      </p:sp>
      <p:sp>
        <p:nvSpPr>
          <p:cNvPr id="38" name="" descr="{&quot;isTemplate&quot;:true,&quot;type&quot;:&quot;text&quot;}"/>
          <p:cNvSpPr txBox="1"/>
          <p:nvPr/>
        </p:nvSpPr>
        <p:spPr>
          <a:xfrm rot="0" flipH="0" flipV="0">
            <a:off x="5895975" y="4152900"/>
            <a:ext cx="5686425" cy="257175"/>
          </a:xfrm>
          <a:prstGeom prst="rect"/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·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程序被中止</a:t>
            </a: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 /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审理依赖其他案件结论</a:t>
            </a:r>
            <a:endParaRPr/>
          </a:p>
        </p:txBody>
      </p:sp>
      <p:sp>
        <p:nvSpPr>
          <p:cNvPr id="39" name="" descr="{&quot;isTemplate&quot;:true,&quot;type&quot;:&quot;text&quot;}"/>
          <p:cNvSpPr txBox="1"/>
          <p:nvPr/>
        </p:nvSpPr>
        <p:spPr>
          <a:xfrm rot="0" flipH="0" flipV="0">
            <a:off x="5895975" y="4495800"/>
            <a:ext cx="5686425" cy="257175"/>
          </a:xfrm>
          <a:prstGeom prst="rect"/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·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提交虚假材料</a:t>
            </a: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 /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违反诚信原则</a:t>
            </a:r>
            <a:endParaRPr/>
          </a:p>
        </p:txBody>
      </p:sp>
      <p:sp>
        <p:nvSpPr>
          <p:cNvPr id="40" name=""/>
          <p:cNvSpPr/>
          <p:nvPr/>
        </p:nvSpPr>
        <p:spPr>
          <a:xfrm rot="0" flipH="0" flipV="0">
            <a:off x="5895975" y="5686425"/>
            <a:ext cx="5686425" cy="485775"/>
          </a:xfrm>
          <a:prstGeom prst="roundRect">
            <a:avLst>
              <a:gd name="adj" fmla="val 15686"/>
            </a:avLst>
          </a:prstGeom>
          <a:solidFill>
            <a:srgbClr val="15457A">
              <a:alpha val="6000"/>
            </a:srgbClr>
          </a:solidFill>
          <a:ln/>
        </p:spPr>
        <p:txBody>
          <a:bodyPr/>
          <a:p/>
        </p:txBody>
      </p:sp>
      <p:sp>
        <p:nvSpPr>
          <p:cNvPr id="41" name="" descr="{&quot;isTemplate&quot;:true,&quot;type&quot;:&quot;text&quot;}"/>
          <p:cNvSpPr txBox="1"/>
          <p:nvPr/>
        </p:nvSpPr>
        <p:spPr>
          <a:xfrm rot="0" flipH="0" flipV="0">
            <a:off x="6048375" y="5800725"/>
            <a:ext cx="5381625" cy="25717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125">
                <a:solidFill>
                  <a:srgbClr val="1A2733"/>
                </a:solidFill>
                <a:latin typeface="Microsoft YaHei"/>
                <a:ea typeface="Microsoft YaHei"/>
              </a:rPr>
              <a:t>终止后按普通程序处理，并及时通知优先审查请求人。</a:t>
            </a:r>
            <a:endParaRPr/>
          </a:p>
        </p:txBody>
      </p:sp>
      <p:sp>
        <p:nvSpPr>
          <p:cNvPr id="42" name="" descr="{&quot;isTemplate&quot;:true,&quot;type&quot;:&quot;text&quot;}"/>
          <p:cNvSpPr txBox="1"/>
          <p:nvPr/>
        </p:nvSpPr>
        <p:spPr>
          <a:xfrm rot="0" flipH="0" flipV="0">
            <a:off x="2276475" y="2190750"/>
            <a:ext cx="3067050" cy="27622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200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发明专利申请答复审查意见通知书的期限（自发文日起）</a:t>
            </a:r>
            <a:endParaRPr/>
          </a:p>
        </p:txBody>
      </p:sp>
      <p:sp>
        <p:nvSpPr>
          <p:cNvPr id="43" name="" descr="{&quot;isTemplate&quot;:true,&quot;type&quot;:&quot;text&quot;}"/>
          <p:cNvSpPr txBox="1"/>
          <p:nvPr/>
        </p:nvSpPr>
        <p:spPr>
          <a:xfrm rot="0" flipH="0" flipV="0">
            <a:off x="2105025" y="3314700"/>
            <a:ext cx="3238500" cy="27622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200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实用新型</a:t>
            </a:r>
            <a:r>
              <a:rPr lang="en-US" sz="1200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 / </a:t>
            </a:r>
            <a:r>
              <a:rPr lang="zh-CN" sz="1200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外观设计答复补正或审查意见通知书的期限</a:t>
            </a:r>
            <a:endParaRPr/>
          </a:p>
        </p:txBody>
      </p:sp>
      <p:sp>
        <p:nvSpPr>
          <p:cNvPr id="44" name="" descr="{&quot;isTemplate&quot;:true,&quot;type&quot;:&quot;text&quot;}"/>
          <p:cNvSpPr txBox="1"/>
          <p:nvPr/>
        </p:nvSpPr>
        <p:spPr>
          <a:xfrm rot="0" flipH="0" flipV="0">
            <a:off x="609600" y="6524625"/>
            <a:ext cx="20288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专利优先审查管理办法</a:t>
            </a: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 · 2026</a:t>
            </a: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修订</a:t>
            </a:r>
            <a:endParaRPr/>
          </a:p>
        </p:txBody>
      </p:sp>
      <p:sp>
        <p:nvSpPr>
          <p:cNvPr id="45" name="" descr="{&quot;isTemplate&quot;:true,&quot;type&quot;:&quot;text&quot;}"/>
          <p:cNvSpPr txBox="1"/>
          <p:nvPr/>
        </p:nvSpPr>
        <p:spPr>
          <a:xfrm rot="0" flipH="0" flipV="0">
            <a:off x="11125200" y="6524625"/>
            <a:ext cx="4572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10 / 14</a:t>
            </a:r>
            <a:endParaRPr/>
          </a:p>
        </p:txBody>
      </p:sp>
    </p:spTree>
  </p:cSld>
</p:sld>
</file>

<file path=ppt/slides/slide11.xml><?xml version="1.0" encoding="utf-8"?>
<p:sld xmlns:p="http://schemas.openxmlformats.org/presentationml/2006/main" xmlns:r="http://schemas.openxmlformats.org/officeDocument/2006/relationships" xmlns:a="http://schemas.openxmlformats.org/drawingml/2006/main" xmlns:asvg="http://schemas.microsoft.com/office/drawing/2016/SVG/main" xmlns:mc="http://schemas.openxmlformats.org/markup-compatibility/2006" mc:Ignorable="asvg">
  <p:cSld>
    <p:spTree>
      <p:nvGrpSpPr>
        <p:cNvPr id="46" name="" descr="&lt;Slide style={{ background: '#FFFFFF', padding: '0', fontFamily: &quot;'Microsoft YaHei','PingFang SC',sans-serif&quot; }}&gt;&#10;  &lt;Box style={{ position: 'absolute', left: 64, top: 36, right: 64, flexDirection: 'row', alignItems: 'center', gap: 16 }}&gt;&#10;    &lt;Box style={{ width: 6, height: 40, background: '#C8102E', borderRadius: 3 }} /&gt;&#10;    &lt;Text style={{ fontSize: 34, fontWeight: 'bold', color: '#1A2733' }}&gt;监督管理&lt;/Text&gt;&#10;    &lt;Text style={{ fontSize: 18, color: '#1A2733', opacity: 0.55, marginLeft: 8 }}&gt;第十九 – 二十二条&lt;/Text&gt;&#10;  &lt;/Box&gt;&#10;&#10;  &lt;Box style={{ position: 'absolute', left: 64, top: 128, right: 64, bottom: 72, flexDirection: 'row', gap: 22 }}&gt;&#10;    &lt;Box style={{ flex: 1, flexDirection: 'column', gap: 22 }}&gt;&#10;      &lt;Box style={{ flex: 1, background: '#EAF1F8', borderRadius: 14, padding: 24, flexDirection: 'column' }}&gt;&#10;        &lt;Box style={{ flexDirection: 'row', alignItems: 'center', gap: 14 }}&gt;&#10;          &lt;Box style={{ width: 50, height: 50, borderRadius: 12, background: '#15457A', justifyContent: 'center', alignItems: 'center' }}&gt;&#10;            &lt;FAIcon name='chart-bar' style={{ fill: '#FFFFFF', width: 26, height: 26 }} /&gt;&#10;          &lt;/Box&gt;&#10;          &lt;Text style={{ fontSize: 20, fontWeight: 'bold', color: '#1A2733' }}&gt;数量分配与统筹&lt;/Text&gt;&#10;        &lt;/Box&gt;&#10;        &lt;Text style={{ fontSize: 15.5, color: '#1A2733', opacity: 0.75, lineHeight: 1.6, marginTop: 14 }}&gt;国知局根据各地管理、推荐、审查情况、产业支撑等，分配并调整优先审查数量，按总体需求与审查能力统筹总量（第十九条）。&lt;/Text&gt;&#10;      &lt;/Box&gt;&#10;      &lt;Box style={{ flex: 1, background: '#EAF1F8', borderRadius: 14, padding: 24, flexDirection: 'column' }}&gt;&#10;        &lt;Box style={{ flexDirection: 'row', alignItems: 'center', gap: 14 }}&gt;&#10;          &lt;Box style={{ width: 50, height: 50, borderRadius: 12, background: '#15457A', justifyContent: 'center', alignItems: 'center' }}&gt;&#10;            &lt;FAIcon name='clipboard' style={{ fill: '#FFFFFF', width: 26, height: 26 }} /&gt;&#10;          &lt;/Box&gt;&#10;          &lt;Text style={{ fontSize: 20, fontWeight: 'bold', color: '#1A2733' }}&gt;推荐工作规则&lt;/Text&gt;&#10;        &lt;/Box&gt;&#10;        &lt;Text style={{ fontSize: 15.5, color: '#1A2733', opacity: 0.75, lineHeight: 1.6, marginTop: 14 }}&gt;省级局应制定推荐规则、明确标准，保障公平公正、公开透明，加强对请求主体的管理与精准服务（第二十条）。&lt;/Text&gt;&#10;      &lt;/Box&gt;&#10;    &lt;/Box&gt;&#10;    &lt;Box style={{ flex: 1, flexDirection: 'column', gap: 22 }}&gt;&#10;      &lt;Box style={{ flex: 1, background: '#EAF1F8', borderRadius: 14, padding: 24, flexDirection: 'column' }}&gt;&#10;        &lt;Box style={{ flexDirection: 'row', alignItems: 'center', gap: 14 }}&gt;&#10;          &lt;Box style={{ width: 50, height: 50, borderRadius: 12, background: '#15457A', justifyContent: 'center', alignItems: 'center' }}&gt;&#10;            &lt;FAIcon name='shield' style={{ fill: '#FFFFFF', width: 26, height: 26 }} /&gt;&#10;          &lt;/Box&gt;&#10;          &lt;Text style={{ fontSize: 20, fontWeight: 'bold', color: '#1A2733' }}&gt;工作人员纪律&lt;/Text&gt;&#10;        &lt;/Box&gt;&#10;        &lt;Text style={{ fontSize: 15.5, color: '#1A2733', opacity: 0.75, lineHeight: 1.6, marginTop: 14 }}&gt;从事推荐、审核、审查、管理的工作人员须严守法律法规，不得玩忽职守、滥用职权、徇私舞弊（第二十一条）。&lt;/Text&gt;&#10;      &lt;/Box&gt;&#10;      &lt;Box style={{ flex: 1, background: '#C8102E', borderRadius: 14, padding: 24, flexDirection: 'column' }}&gt;&#10;        &lt;Box style={{ flexDirection: 'row', alignItems: 'center', gap: 14 }}&gt;&#10;          &lt;Box style={{ width: 50, height: 50, borderRadius: 12, background: '#FFFFFF', justifyContent: 'center', alignItems: 'center' }}&gt;&#10;            &lt;FAIcon name='ban' style={{ fill: '#C8102E', width: 26, height: 26 }} /&gt;&#10;          &lt;/Box&gt;&#10;          &lt;Text style={{ fontSize: 20, fontWeight: 'bold', color: '#FFFFFF' }}&gt;失信罚则&lt;/Text&gt;&#10;        &lt;/Box&gt;&#10;        &lt;Text style={{ fontSize: 15.5, color: '#FFFFFF', opacity: 0.92, lineHeight: 1.6, marginTop: 14 }}&gt;违反诚信原则行为的请求人或代理机构，自行为被认定之日起 &lt;span style={{ fontWeight: 'bold' }}&gt;一年内&lt;/span&gt; 国知局不予受理其优先审查请求（第二十二条）。&lt;/Text&gt;&#10;      &lt;/Box&gt;&#10;    &lt;/Box&gt;&#10;  &lt;/Box&gt;&#10;&#10;  &lt;Box style={{ position: 'absolute', left: 64, right: 64, bottom: 18, flexDirection: 'row', justifyContent: 'space-between' }}&gt;&#10;    &lt;Text style={{ color: '#1A2733', opacity: 0.5, fontSize: 14 }}&gt;专利优先审查管理办法 · 2026修订&lt;/Text&gt;&#10;    &lt;Text style={{ color: '#1A2733', opacity: 0.5, fontSize: 14 }}&gt;11 / 14&lt;/Text&gt;&#10;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48" name=""/>
          <p:cNvSpPr/>
          <p:nvPr/>
        </p:nvSpPr>
        <p:spPr>
          <a:xfrm rot="0" flipH="0" flipV="0">
            <a:off x="609600" y="352425"/>
            <a:ext cx="57150" cy="38100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49" name="" descr="{&quot;isTemplate&quot;:true,&quot;type&quot;:&quot;text&quot;}"/>
          <p:cNvSpPr txBox="1"/>
          <p:nvPr/>
        </p:nvSpPr>
        <p:spPr>
          <a:xfrm rot="0" flipH="0" flipV="0">
            <a:off x="819150" y="342900"/>
            <a:ext cx="129540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A2733"/>
                </a:solidFill>
                <a:latin typeface="Microsoft YaHei"/>
                <a:ea typeface="Microsoft YaHei"/>
              </a:rPr>
              <a:t>监督管理</a:t>
            </a:r>
            <a:endParaRPr/>
          </a:p>
        </p:txBody>
      </p:sp>
      <p:sp>
        <p:nvSpPr>
          <p:cNvPr id="50" name="" descr="{&quot;isTemplate&quot;:true,&quot;type&quot;:&quot;text&quot;}"/>
          <p:cNvSpPr txBox="1"/>
          <p:nvPr/>
        </p:nvSpPr>
        <p:spPr>
          <a:xfrm rot="0" flipH="0" flipV="0">
            <a:off x="2343150" y="438150"/>
            <a:ext cx="1400175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第十九</a:t>
            </a:r>
            <a:r>
              <a:rPr lang="en-US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 – </a:t>
            </a:r>
            <a:r>
              <a:rPr lang="zh-CN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二十二条</a:t>
            </a:r>
            <a:endParaRPr/>
          </a:p>
        </p:txBody>
      </p:sp>
      <p:sp>
        <p:nvSpPr>
          <p:cNvPr id="51" name=""/>
          <p:cNvSpPr/>
          <p:nvPr/>
        </p:nvSpPr>
        <p:spPr>
          <a:xfrm rot="0" flipH="0" flipV="0">
            <a:off x="609600" y="1219200"/>
            <a:ext cx="5381625" cy="2371725"/>
          </a:xfrm>
          <a:prstGeom prst="roundRect">
            <a:avLst>
              <a:gd name="adj" fmla="val 5622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52" name=""/>
          <p:cNvSpPr/>
          <p:nvPr/>
        </p:nvSpPr>
        <p:spPr>
          <a:xfrm rot="0" flipH="0" flipV="0">
            <a:off x="838200" y="1447800"/>
            <a:ext cx="476250" cy="476250"/>
          </a:xfrm>
          <a:prstGeom prst="roundRect">
            <a:avLst>
              <a:gd name="adj" fmla="val 24000"/>
            </a:avLst>
          </a:prstGeom>
          <a:solidFill>
            <a:srgbClr val="15457A"/>
          </a:solidFill>
          <a:ln/>
        </p:spPr>
        <p:txBody>
          <a:bodyPr/>
          <a:p/>
        </p:txBody>
      </p:sp>
      <p:pic>
        <p:nvPicPr>
          <p:cNvPr id="53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952500" y="1562100"/>
            <a:ext cx="247650" cy="247650"/>
          </a:xfrm>
          <a:prstGeom prst="rect">
            <a:avLst/>
          </a:prstGeom>
          <a:ln/>
        </p:spPr>
      </p:pic>
      <p:sp>
        <p:nvSpPr>
          <p:cNvPr id="54" name="" descr="{&quot;isTemplate&quot;:true,&quot;type&quot;:&quot;text&quot;}"/>
          <p:cNvSpPr txBox="1"/>
          <p:nvPr/>
        </p:nvSpPr>
        <p:spPr>
          <a:xfrm rot="0" flipH="0" flipV="0">
            <a:off x="1447800" y="1571625"/>
            <a:ext cx="1333500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1A2733"/>
                </a:solidFill>
                <a:latin typeface="Microsoft YaHei"/>
                <a:ea typeface="Microsoft YaHei"/>
              </a:rPr>
              <a:t>数量分配与统筹</a:t>
            </a:r>
            <a:endParaRPr/>
          </a:p>
        </p:txBody>
      </p:sp>
      <p:sp>
        <p:nvSpPr>
          <p:cNvPr id="55" name=""/>
          <p:cNvSpPr/>
          <p:nvPr/>
        </p:nvSpPr>
        <p:spPr>
          <a:xfrm rot="0" flipH="0" flipV="0">
            <a:off x="609600" y="3800475"/>
            <a:ext cx="5381625" cy="2371725"/>
          </a:xfrm>
          <a:prstGeom prst="roundRect">
            <a:avLst>
              <a:gd name="adj" fmla="val 5622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56" name=""/>
          <p:cNvSpPr/>
          <p:nvPr/>
        </p:nvSpPr>
        <p:spPr>
          <a:xfrm rot="0" flipH="0" flipV="0">
            <a:off x="838200" y="4029075"/>
            <a:ext cx="476250" cy="476250"/>
          </a:xfrm>
          <a:prstGeom prst="roundRect">
            <a:avLst>
              <a:gd name="adj" fmla="val 24000"/>
            </a:avLst>
          </a:prstGeom>
          <a:solidFill>
            <a:srgbClr val="15457A"/>
          </a:solidFill>
          <a:ln/>
        </p:spPr>
        <p:txBody>
          <a:bodyPr/>
          <a:p/>
        </p:txBody>
      </p:sp>
      <p:pic>
        <p:nvPicPr>
          <p:cNvPr id="57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2"/>
              </a:ext>
            </a:extLst>
          </a:blip>
          <a:stretch>
            <a:fillRect/>
          </a:stretch>
        </p:blipFill>
        <p:spPr>
          <a:xfrm rot="0" flipH="0" flipV="0">
            <a:off x="952500" y="4143375"/>
            <a:ext cx="247650" cy="247650"/>
          </a:xfrm>
          <a:prstGeom prst="rect">
            <a:avLst/>
          </a:prstGeom>
          <a:ln/>
        </p:spPr>
      </p:pic>
      <p:sp>
        <p:nvSpPr>
          <p:cNvPr id="58" name="" descr="{&quot;isTemplate&quot;:true,&quot;type&quot;:&quot;text&quot;}"/>
          <p:cNvSpPr txBox="1"/>
          <p:nvPr/>
        </p:nvSpPr>
        <p:spPr>
          <a:xfrm rot="0" flipH="0" flipV="0">
            <a:off x="1447800" y="4152900"/>
            <a:ext cx="1143000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1A2733"/>
                </a:solidFill>
                <a:latin typeface="Microsoft YaHei"/>
                <a:ea typeface="Microsoft YaHei"/>
              </a:rPr>
              <a:t>推荐工作规则</a:t>
            </a:r>
            <a:endParaRPr/>
          </a:p>
        </p:txBody>
      </p:sp>
      <p:sp>
        <p:nvSpPr>
          <p:cNvPr id="59" name=""/>
          <p:cNvSpPr/>
          <p:nvPr/>
        </p:nvSpPr>
        <p:spPr>
          <a:xfrm rot="0" flipH="0" flipV="0">
            <a:off x="6200775" y="1219200"/>
            <a:ext cx="5381625" cy="2371725"/>
          </a:xfrm>
          <a:prstGeom prst="roundRect">
            <a:avLst>
              <a:gd name="adj" fmla="val 5622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60" name=""/>
          <p:cNvSpPr/>
          <p:nvPr/>
        </p:nvSpPr>
        <p:spPr>
          <a:xfrm rot="0" flipH="0" flipV="0">
            <a:off x="6429375" y="1447800"/>
            <a:ext cx="476250" cy="476250"/>
          </a:xfrm>
          <a:prstGeom prst="roundRect">
            <a:avLst>
              <a:gd name="adj" fmla="val 24000"/>
            </a:avLst>
          </a:prstGeom>
          <a:solidFill>
            <a:srgbClr val="15457A"/>
          </a:solidFill>
          <a:ln/>
        </p:spPr>
        <p:txBody>
          <a:bodyPr/>
          <a:p/>
        </p:txBody>
      </p:sp>
      <p:pic>
        <p:nvPicPr>
          <p:cNvPr id="61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3"/>
              </a:ext>
            </a:extLst>
          </a:blip>
          <a:stretch>
            <a:fillRect/>
          </a:stretch>
        </p:blipFill>
        <p:spPr>
          <a:xfrm rot="0" flipH="0" flipV="0">
            <a:off x="6543675" y="1562100"/>
            <a:ext cx="247650" cy="247650"/>
          </a:xfrm>
          <a:prstGeom prst="rect">
            <a:avLst/>
          </a:prstGeom>
          <a:ln/>
        </p:spPr>
      </p:pic>
      <p:sp>
        <p:nvSpPr>
          <p:cNvPr id="62" name="" descr="{&quot;isTemplate&quot;:true,&quot;type&quot;:&quot;text&quot;}"/>
          <p:cNvSpPr txBox="1"/>
          <p:nvPr/>
        </p:nvSpPr>
        <p:spPr>
          <a:xfrm rot="0" flipH="0" flipV="0">
            <a:off x="7038975" y="1571625"/>
            <a:ext cx="1143000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1A2733"/>
                </a:solidFill>
                <a:latin typeface="Microsoft YaHei"/>
                <a:ea typeface="Microsoft YaHei"/>
              </a:rPr>
              <a:t>工作人员纪律</a:t>
            </a:r>
            <a:endParaRPr/>
          </a:p>
        </p:txBody>
      </p:sp>
      <p:sp>
        <p:nvSpPr>
          <p:cNvPr id="63" name=""/>
          <p:cNvSpPr/>
          <p:nvPr/>
        </p:nvSpPr>
        <p:spPr>
          <a:xfrm rot="0" flipH="0" flipV="0">
            <a:off x="6200775" y="3800475"/>
            <a:ext cx="5381625" cy="2371725"/>
          </a:xfrm>
          <a:prstGeom prst="roundRect">
            <a:avLst>
              <a:gd name="adj" fmla="val 5622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64" name=""/>
          <p:cNvSpPr/>
          <p:nvPr/>
        </p:nvSpPr>
        <p:spPr>
          <a:xfrm rot="0" flipH="0" flipV="0">
            <a:off x="6429375" y="4029075"/>
            <a:ext cx="476250" cy="476250"/>
          </a:xfrm>
          <a:prstGeom prst="roundRect">
            <a:avLst>
              <a:gd name="adj" fmla="val 24000"/>
            </a:avLst>
          </a:prstGeom>
          <a:solidFill>
            <a:srgbClr val="FFFFFF"/>
          </a:solidFill>
          <a:ln/>
        </p:spPr>
        <p:txBody>
          <a:bodyPr/>
          <a:p/>
        </p:txBody>
      </p:sp>
      <p:pic>
        <p:nvPicPr>
          <p:cNvPr id="65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4"/>
              </a:ext>
            </a:extLst>
          </a:blip>
          <a:stretch>
            <a:fillRect/>
          </a:stretch>
        </p:blipFill>
        <p:spPr>
          <a:xfrm rot="0" flipH="0" flipV="0">
            <a:off x="6543675" y="4143375"/>
            <a:ext cx="247650" cy="247650"/>
          </a:xfrm>
          <a:prstGeom prst="rect">
            <a:avLst/>
          </a:prstGeom>
          <a:ln/>
        </p:spPr>
      </p:pic>
      <p:sp>
        <p:nvSpPr>
          <p:cNvPr id="66" name="" descr="{&quot;isTemplate&quot;:true,&quot;type&quot;:&quot;text&quot;}"/>
          <p:cNvSpPr txBox="1"/>
          <p:nvPr/>
        </p:nvSpPr>
        <p:spPr>
          <a:xfrm rot="0" flipH="0" flipV="0">
            <a:off x="7038975" y="4152900"/>
            <a:ext cx="762000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FFFFFF"/>
                </a:solidFill>
                <a:latin typeface="Microsoft YaHei"/>
                <a:ea typeface="Microsoft YaHei"/>
              </a:rPr>
              <a:t>失信罚则</a:t>
            </a:r>
            <a:endParaRPr/>
          </a:p>
        </p:txBody>
      </p:sp>
      <p:sp>
        <p:nvSpPr>
          <p:cNvPr id="67" name="" descr="{&quot;isTemplate&quot;:true,&quot;type&quot;:&quot;text&quot;}"/>
          <p:cNvSpPr txBox="1"/>
          <p:nvPr/>
        </p:nvSpPr>
        <p:spPr>
          <a:xfrm rot="0" flipH="0" flipV="0">
            <a:off x="838200" y="2057400"/>
            <a:ext cx="4924425" cy="5715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163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国知局根据各地管理、推荐、审查情况、产业支撑等，分配并调整优先审查数量，按总体需求与审查能力统筹总量（第十九条）。</a:t>
            </a:r>
            <a:endParaRPr/>
          </a:p>
        </p:txBody>
      </p:sp>
      <p:sp>
        <p:nvSpPr>
          <p:cNvPr id="68" name="" descr="{&quot;isTemplate&quot;:true,&quot;type&quot;:&quot;text&quot;}"/>
          <p:cNvSpPr txBox="1"/>
          <p:nvPr/>
        </p:nvSpPr>
        <p:spPr>
          <a:xfrm rot="0" flipH="0" flipV="0">
            <a:off x="838200" y="4638675"/>
            <a:ext cx="4924425" cy="5715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163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省级局应制定推荐规则、明确标准，保障公平公正、公开透明，加强对请求主体的管理与精准服务（第二十条）。</a:t>
            </a:r>
            <a:endParaRPr/>
          </a:p>
        </p:txBody>
      </p:sp>
      <p:sp>
        <p:nvSpPr>
          <p:cNvPr id="69" name="" descr="{&quot;isTemplate&quot;:true,&quot;type&quot;:&quot;text&quot;}"/>
          <p:cNvSpPr txBox="1"/>
          <p:nvPr/>
        </p:nvSpPr>
        <p:spPr>
          <a:xfrm rot="0" flipH="0" flipV="0">
            <a:off x="6429375" y="2057400"/>
            <a:ext cx="4924425" cy="5715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163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从事推荐、审核、审查、管理的工作人员须严守法律法规，不得玩忽职守、滥用职权、徇私舞弊（第二十一条）。</a:t>
            </a:r>
            <a:endParaRPr/>
          </a:p>
        </p:txBody>
      </p:sp>
      <p:sp>
        <p:nvSpPr>
          <p:cNvPr id="70" name="" descr="{&quot;isTemplate&quot;:true,&quot;type&quot;:&quot;text&quot;}"/>
          <p:cNvSpPr txBox="1"/>
          <p:nvPr/>
        </p:nvSpPr>
        <p:spPr>
          <a:xfrm rot="0" flipH="0" flipV="0">
            <a:off x="6429375" y="4638675"/>
            <a:ext cx="4924425" cy="5715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163">
                <a:solidFill>
                  <a:srgbClr val="FFFFFF">
                    <a:alpha val="92000"/>
                  </a:srgbClr>
                </a:solidFill>
                <a:latin typeface="Microsoft YaHei"/>
                <a:ea typeface="Microsoft YaHei"/>
              </a:rPr>
              <a:t>违反诚信原则行为的请求人或代理机构，自行为被认定之日起</a:t>
            </a:r>
            <a:r>
              <a:rPr lang="en-US" sz="1163">
                <a:solidFill>
                  <a:srgbClr val="FFFFFF">
                    <a:alpha val="92000"/>
                  </a:srgbClr>
                </a:solidFill>
                <a:latin typeface="Microsoft YaHei"/>
                <a:ea typeface="Microsoft YaHei"/>
              </a:rPr>
              <a:t> </a:t>
            </a:r>
            <a:r>
              <a:rPr lang="zh-CN" sz="1163" b="1">
                <a:solidFill>
                  <a:srgbClr val="FFFFFF">
                    <a:alpha val="92000"/>
                  </a:srgbClr>
                </a:solidFill>
                <a:latin typeface="Microsoft YaHei"/>
                <a:ea typeface="Microsoft YaHei"/>
              </a:rPr>
              <a:t>一年内</a:t>
            </a:r>
            <a:r>
              <a:rPr lang="en-US" sz="1163">
                <a:solidFill>
                  <a:srgbClr val="FFFFFF">
                    <a:alpha val="92000"/>
                  </a:srgbClr>
                </a:solidFill>
                <a:latin typeface="Microsoft YaHei"/>
                <a:ea typeface="Microsoft YaHei"/>
              </a:rPr>
              <a:t> </a:t>
            </a:r>
            <a:r>
              <a:rPr lang="zh-CN" sz="1163">
                <a:solidFill>
                  <a:srgbClr val="FFFFFF">
                    <a:alpha val="92000"/>
                  </a:srgbClr>
                </a:solidFill>
                <a:latin typeface="Microsoft YaHei"/>
                <a:ea typeface="Microsoft YaHei"/>
              </a:rPr>
              <a:t>国知局不予受理其优先审查请求（第二十二条）。</a:t>
            </a:r>
            <a:endParaRPr/>
          </a:p>
        </p:txBody>
      </p:sp>
      <p:sp>
        <p:nvSpPr>
          <p:cNvPr id="71" name="" descr="{&quot;isTemplate&quot;:true,&quot;type&quot;:&quot;text&quot;}"/>
          <p:cNvSpPr txBox="1"/>
          <p:nvPr/>
        </p:nvSpPr>
        <p:spPr>
          <a:xfrm rot="0" flipH="0" flipV="0">
            <a:off x="609600" y="6524625"/>
            <a:ext cx="20288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专利优先审查管理办法</a:t>
            </a: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 · 2026</a:t>
            </a: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修订</a:t>
            </a:r>
            <a:endParaRPr/>
          </a:p>
        </p:txBody>
      </p:sp>
      <p:sp>
        <p:nvSpPr>
          <p:cNvPr id="72" name="" descr="{&quot;isTemplate&quot;:true,&quot;type&quot;:&quot;text&quot;}"/>
          <p:cNvSpPr txBox="1"/>
          <p:nvPr/>
        </p:nvSpPr>
        <p:spPr>
          <a:xfrm rot="0" flipH="0" flipV="0">
            <a:off x="11125200" y="6524625"/>
            <a:ext cx="4572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11 / 14</a:t>
            </a:r>
            <a:endParaRPr/>
          </a:p>
        </p:txBody>
      </p:sp>
    </p:spTree>
  </p:cSld>
</p:sld>
</file>

<file path=ppt/slides/slide12.xml><?xml version="1.0" encoding="utf-8"?>
<p:sld xmlns:p="http://schemas.openxmlformats.org/presentationml/2006/main" xmlns:r="http://schemas.openxmlformats.org/officeDocument/2006/relationships" xmlns:a="http://schemas.openxmlformats.org/drawingml/2006/main" xmlns:asvg="http://schemas.microsoft.com/office/drawing/2016/SVG/main" xmlns:mc="http://schemas.openxmlformats.org/markup-compatibility/2006" mc:Ignorable="asvg">
  <p:cSld>
    <p:spTree>
      <p:nvGrpSpPr>
        <p:cNvPr id="73" name="" descr="&lt;Slide style={{ background: 'linear-gradient(135deg, #15457A 0%, #1E5A93 100%)', padding: '0', fontFamily: &quot;'Microsoft YaHei','PingFang SC',sans-serif&quot; }}&gt;&#10;  &lt;Box style={{ position: 'absolute', left: -80, bottom: -100, width: 420, height: 420, borderRadius: 210, background: 'rgba(255,255,255,0.05)' }} /&gt;&#10;  &lt;Box style={{ position: 'absolute', right: 64, top: 36, flexDirection: 'row', alignItems: 'center', gap: 16 }}&gt;&#10;    &lt;Box style={{ width: 6, height: 38, background: '#C8102E', borderRadius: 3 }} /&gt;&#10;    &lt;Text style={{ fontSize: 32, fontWeight: 'bold', color: '#FFFFFF' }}&gt;施行时间与新老衔接&lt;/Text&gt;&#10;  &lt;/Box&gt;&#10;&#10;  &lt;Box style={{ position: 'absolute', left: 80, top: 180, right: 80, flexDirection: 'row', alignItems: 'center', gap: 60 }}&gt;&#10;    &lt;Box&gt;&#10;      &lt;Text style={{ color: '#C8102E', fontSize: 24, fontWeight: 'bold', letterSpacing: 3 }}&gt;EFFECTIVE DATE&lt;/Text&gt;&#10;      &lt;Text style={{ color: '#FFFFFF', fontSize: 120, fontWeight: 'bold', lineHeight: 1, marginTop: 10 }}&gt;2026.9.1&lt;/Text&gt;&#10;      &lt;Text style={{ color: 'rgba(255,255,255,0.9)', fontSize: 30, fontWeight: 'bold', marginTop: 6 }}&gt;正式施行&lt;/Text&gt;&#10;    &lt;/Box&gt;&#10;&#10;    &lt;Box style={{ width: 2, height: 280, background: 'rgba(255,255,255,0.18)' }} /&gt;&#10;&#10;    &lt;Box style={{ flex: 1, flexDirection: 'column', gap: 22 }}&gt;&#10;      &lt;Box style={{ flexDirection: 'row', gap: 16, alignItems: 'center' }}&gt;&#10;        &lt;FAIcon name='file-text' style={{ fill: '#C8102E', width: 34, height: 34 }} /&gt;&#10;        &lt;Text style={{ color: '#FFFFFF', fontSize: 22 }}&gt;国知局令&lt;Text style={{ color: '#C8102E', fontWeight: 'bold' }}&gt; 第八十五号&lt;/Text&gt;公布&lt;/Text&gt;&#10;      &lt;/Box&gt;&#10;      &lt;Box style={{ flexDirection: 'row', gap: 16, alignItems: 'center' }}&gt;&#10;        &lt;FAIcon name='calendar' style={{ fill: '#C8102E', width: 34, height: 34 }} /&gt;&#10;        &lt;Text style={{ color: '#FFFFFF', fontSize: 22 }}&gt;自 2026 年 9 月 1 日起施行&lt;/Text&gt;&#10;      &lt;/Box&gt;&#10;      &lt;Box style={{ flexDirection: 'row', gap: 16, alignItems: 'center' }}&gt;&#10;        &lt;FAIcon name='history' style={{ fill: '#C8102E', width: 34, height: 34 }} /&gt;&#10;        &lt;Text style={{ color: '#FFFFFF', fontSize: 22 }}&gt;2017 年第七十六号令同时废止&lt;/Text&gt;&#10;      &lt;/Box&gt;&#10;      &lt;Box style={{ flexDirection: 'row', gap: 16, alignItems: 'center' }}&gt;&#10;        &lt;FAIcon name='layer-group' style={{ fill: '#C8102E', width: 34, height: 34 }} /&gt;&#10;        &lt;Text style={{ color: '#FFFFFF', fontSize: 22 }}&gt;共 24 条，分总则等六章&lt;/Text&gt;&#10;      &lt;/Box&gt;&#10;    &lt;/Box&gt;&#10;  &lt;/Box&gt;&#10;&#10;  &lt;Box style={{ position: 'absolute', left: 80, bottom: 40, right: 80, flexDirection: 'row', justifyContent: 'space-between' }}&gt;&#10;    &lt;Text style={{ color: 'rgba(255,255,255,0.7)', fontSize: 14 }}&gt;专利优先审查管理办法 · 2026修订&lt;/Text&gt;&#10;    &lt;Text style={{ color: 'rgba(255,255,255,0.7)', fontSize: 14 }}&gt;12 / 14&lt;/Text&gt;&#10;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5457A"/>
              </a:gs>
              <a:gs pos="100000">
                <a:srgbClr val="1E5A93"/>
              </a:gs>
            </a:gsLst>
            <a:lin ang="2700000" scaled="1"/>
          </a:gradFill>
          <a:ln/>
        </p:spPr>
        <p:txBody>
          <a:bodyPr/>
          <a:p/>
        </p:txBody>
      </p:sp>
      <p:sp>
        <p:nvSpPr>
          <p:cNvPr id="75" name=""/>
          <p:cNvSpPr/>
          <p:nvPr/>
        </p:nvSpPr>
        <p:spPr>
          <a:xfrm rot="0" flipH="0" flipV="0">
            <a:off x="-762000" y="3810000"/>
            <a:ext cx="4000500" cy="4000500"/>
          </a:xfrm>
          <a:prstGeom prst="roundRect">
            <a:avLst>
              <a:gd name="adj" fmla="val 50000"/>
            </a:avLst>
          </a:prstGeom>
          <a:solidFill>
            <a:srgbClr val="FFFFFF">
              <a:alpha val="5000"/>
            </a:srgbClr>
          </a:solidFill>
          <a:ln/>
        </p:spPr>
        <p:txBody>
          <a:bodyPr/>
          <a:p/>
        </p:txBody>
      </p:sp>
      <p:sp>
        <p:nvSpPr>
          <p:cNvPr id="76" name=""/>
          <p:cNvSpPr/>
          <p:nvPr/>
        </p:nvSpPr>
        <p:spPr>
          <a:xfrm rot="0" flipH="0" flipV="0">
            <a:off x="8629650" y="352425"/>
            <a:ext cx="57150" cy="36195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77" name="" descr="{&quot;isTemplate&quot;:true,&quot;type&quot;:&quot;text&quot;}"/>
          <p:cNvSpPr txBox="1"/>
          <p:nvPr/>
        </p:nvSpPr>
        <p:spPr>
          <a:xfrm rot="0" flipH="0" flipV="0">
            <a:off x="8839200" y="342900"/>
            <a:ext cx="2743200" cy="3714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400" b="1">
                <a:solidFill>
                  <a:srgbClr val="FFFFFF"/>
                </a:solidFill>
                <a:latin typeface="Microsoft YaHei"/>
                <a:ea typeface="Microsoft YaHei"/>
              </a:rPr>
              <a:t>施行时间与新老衔接</a:t>
            </a:r>
            <a:endParaRPr/>
          </a:p>
        </p:txBody>
      </p:sp>
      <p:sp>
        <p:nvSpPr>
          <p:cNvPr id="78" name="" descr="{&quot;isTemplate&quot;:true,&quot;type&quot;:&quot;text&quot;}"/>
          <p:cNvSpPr txBox="1"/>
          <p:nvPr/>
        </p:nvSpPr>
        <p:spPr>
          <a:xfrm rot="0" flipH="0" flipV="0">
            <a:off x="762000" y="1981200"/>
            <a:ext cx="4886325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800" b="1" spc="225">
                <a:solidFill>
                  <a:srgbClr val="C8102E"/>
                </a:solidFill>
                <a:latin typeface="Microsoft YaHei"/>
                <a:ea typeface="Microsoft YaHei"/>
              </a:rPr>
              <a:t>EFFECTIVE DATE</a:t>
            </a:r>
            <a:endParaRPr/>
          </a:p>
        </p:txBody>
      </p:sp>
      <p:sp>
        <p:nvSpPr>
          <p:cNvPr id="79" name="" descr="{&quot;isTemplate&quot;:true,&quot;type&quot;:&quot;text&quot;}"/>
          <p:cNvSpPr txBox="1"/>
          <p:nvPr/>
        </p:nvSpPr>
        <p:spPr>
          <a:xfrm rot="0" flipH="0" flipV="0">
            <a:off x="762000" y="2352675"/>
            <a:ext cx="4886325" cy="1371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0" b="1">
                <a:solidFill>
                  <a:srgbClr val="FFFFFF"/>
                </a:solidFill>
                <a:latin typeface="Microsoft YaHei"/>
                <a:ea typeface="Microsoft YaHei"/>
              </a:rPr>
              <a:t>2026.9.1</a:t>
            </a:r>
            <a:endParaRPr/>
          </a:p>
        </p:txBody>
      </p:sp>
      <p:sp>
        <p:nvSpPr>
          <p:cNvPr id="80" name="" descr="{&quot;isTemplate&quot;:true,&quot;type&quot;:&quot;text&quot;}"/>
          <p:cNvSpPr txBox="1"/>
          <p:nvPr/>
        </p:nvSpPr>
        <p:spPr>
          <a:xfrm rot="0" flipH="0" flipV="0">
            <a:off x="762000" y="3781425"/>
            <a:ext cx="4886325" cy="3429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250" b="1">
                <a:solidFill>
                  <a:srgbClr val="FFFFFF">
                    <a:alpha val="90000"/>
                  </a:srgbClr>
                </a:solidFill>
                <a:latin typeface="Microsoft YaHei"/>
                <a:ea typeface="Microsoft YaHei"/>
              </a:rPr>
              <a:t>正式施行</a:t>
            </a:r>
            <a:endParaRPr/>
          </a:p>
        </p:txBody>
      </p:sp>
      <p:sp>
        <p:nvSpPr>
          <p:cNvPr id="81" name=""/>
          <p:cNvSpPr/>
          <p:nvPr/>
        </p:nvSpPr>
        <p:spPr>
          <a:xfrm rot="0" flipH="0" flipV="0">
            <a:off x="6219825" y="1714500"/>
            <a:ext cx="19050" cy="2667000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  <p:txBody>
          <a:bodyPr/>
          <a:p/>
        </p:txBody>
      </p:sp>
      <p:pic>
        <p:nvPicPr>
          <p:cNvPr id="82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6810375" y="2085975"/>
            <a:ext cx="323850" cy="323850"/>
          </a:xfrm>
          <a:prstGeom prst="rect">
            <a:avLst/>
          </a:prstGeom>
          <a:ln/>
        </p:spPr>
      </p:pic>
      <p:sp>
        <p:nvSpPr>
          <p:cNvPr id="83" name="" descr="{&quot;isTemplate&quot;:true,&quot;type&quot;:&quot;text&quot;}"/>
          <p:cNvSpPr txBox="1"/>
          <p:nvPr/>
        </p:nvSpPr>
        <p:spPr>
          <a:xfrm rot="0" flipH="0" flipV="0">
            <a:off x="7286625" y="2124075"/>
            <a:ext cx="2371725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>
                <a:solidFill>
                  <a:srgbClr val="FFFFFF"/>
                </a:solidFill>
                <a:latin typeface="Microsoft YaHei"/>
                <a:ea typeface="Microsoft YaHei"/>
              </a:rPr>
              <a:t>国知局令</a:t>
            </a:r>
            <a:r>
              <a:rPr lang="en-US" sz="1650">
                <a:solidFill>
                  <a:srgbClr val="FFFFFF"/>
                </a:solidFill>
                <a:latin typeface="Microsoft YaHei"/>
                <a:ea typeface="Microsoft YaHei"/>
              </a:rPr>
              <a:t> </a:t>
            </a:r>
            <a:r>
              <a:rPr lang="zh-CN" sz="1650">
                <a:solidFill>
                  <a:srgbClr val="FFFFFF"/>
                </a:solidFill>
                <a:latin typeface="Microsoft YaHei"/>
                <a:ea typeface="Microsoft YaHei"/>
              </a:rPr>
              <a:t>第八十五号</a:t>
            </a:r>
            <a:r>
              <a:rPr lang="zh-CN" sz="1650">
                <a:solidFill>
                  <a:srgbClr val="FFFFFF"/>
                </a:solidFill>
                <a:latin typeface="Microsoft YaHei"/>
                <a:ea typeface="Microsoft YaHei"/>
              </a:rPr>
              <a:t>公布</a:t>
            </a:r>
            <a:endParaRPr/>
          </a:p>
        </p:txBody>
      </p:sp>
      <p:pic>
        <p:nvPicPr>
          <p:cNvPr id="84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2"/>
              </a:ext>
            </a:extLst>
          </a:blip>
          <a:stretch>
            <a:fillRect/>
          </a:stretch>
        </p:blipFill>
        <p:spPr>
          <a:xfrm rot="0" flipH="0" flipV="0">
            <a:off x="6810375" y="2619375"/>
            <a:ext cx="323850" cy="323850"/>
          </a:xfrm>
          <a:prstGeom prst="rect">
            <a:avLst/>
          </a:prstGeom>
          <a:ln/>
        </p:spPr>
      </p:pic>
      <p:sp>
        <p:nvSpPr>
          <p:cNvPr id="85" name="" descr="{&quot;isTemplate&quot;:true,&quot;type&quot;:&quot;text&quot;}"/>
          <p:cNvSpPr txBox="1"/>
          <p:nvPr/>
        </p:nvSpPr>
        <p:spPr>
          <a:xfrm rot="0" flipH="0" flipV="0">
            <a:off x="7286625" y="2657475"/>
            <a:ext cx="2581275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>
                <a:solidFill>
                  <a:srgbClr val="FFFFFF"/>
                </a:solidFill>
                <a:latin typeface="Microsoft YaHei"/>
                <a:ea typeface="Microsoft YaHei"/>
              </a:rPr>
              <a:t>自</a:t>
            </a:r>
            <a:r>
              <a:rPr lang="en-US" sz="1650">
                <a:solidFill>
                  <a:srgbClr val="FFFFFF"/>
                </a:solidFill>
                <a:latin typeface="Microsoft YaHei"/>
                <a:ea typeface="Microsoft YaHei"/>
              </a:rPr>
              <a:t> 2026 </a:t>
            </a:r>
            <a:r>
              <a:rPr lang="zh-CN" sz="1650">
                <a:solidFill>
                  <a:srgbClr val="FFFFFF"/>
                </a:solidFill>
                <a:latin typeface="Microsoft YaHei"/>
                <a:ea typeface="Microsoft YaHei"/>
              </a:rPr>
              <a:t>年</a:t>
            </a:r>
            <a:r>
              <a:rPr lang="en-US" sz="1650">
                <a:solidFill>
                  <a:srgbClr val="FFFFFF"/>
                </a:solidFill>
                <a:latin typeface="Microsoft YaHei"/>
                <a:ea typeface="Microsoft YaHei"/>
              </a:rPr>
              <a:t> 9 </a:t>
            </a:r>
            <a:r>
              <a:rPr lang="zh-CN" sz="1650">
                <a:solidFill>
                  <a:srgbClr val="FFFFFF"/>
                </a:solidFill>
                <a:latin typeface="Microsoft YaHei"/>
                <a:ea typeface="Microsoft YaHei"/>
              </a:rPr>
              <a:t>月</a:t>
            </a:r>
            <a:r>
              <a:rPr lang="en-US" sz="1650">
                <a:solidFill>
                  <a:srgbClr val="FFFFFF"/>
                </a:solidFill>
                <a:latin typeface="Microsoft YaHei"/>
                <a:ea typeface="Microsoft YaHei"/>
              </a:rPr>
              <a:t> 1 </a:t>
            </a:r>
            <a:r>
              <a:rPr lang="zh-CN" sz="1650">
                <a:solidFill>
                  <a:srgbClr val="FFFFFF"/>
                </a:solidFill>
                <a:latin typeface="Microsoft YaHei"/>
                <a:ea typeface="Microsoft YaHei"/>
              </a:rPr>
              <a:t>日起施行</a:t>
            </a:r>
            <a:endParaRPr/>
          </a:p>
        </p:txBody>
      </p:sp>
      <p:pic>
        <p:nvPicPr>
          <p:cNvPr id="86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3"/>
              </a:ext>
            </a:extLst>
          </a:blip>
          <a:stretch>
            <a:fillRect/>
          </a:stretch>
        </p:blipFill>
        <p:spPr>
          <a:xfrm rot="0" flipH="0" flipV="0">
            <a:off x="6810375" y="3152775"/>
            <a:ext cx="323850" cy="323850"/>
          </a:xfrm>
          <a:prstGeom prst="rect">
            <a:avLst/>
          </a:prstGeom>
          <a:ln/>
        </p:spPr>
      </p:pic>
      <p:sp>
        <p:nvSpPr>
          <p:cNvPr id="87" name="" descr="{&quot;isTemplate&quot;:true,&quot;type&quot;:&quot;text&quot;}"/>
          <p:cNvSpPr txBox="1"/>
          <p:nvPr/>
        </p:nvSpPr>
        <p:spPr>
          <a:xfrm rot="0" flipH="0" flipV="0">
            <a:off x="7286625" y="3190875"/>
            <a:ext cx="2867025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650">
                <a:solidFill>
                  <a:srgbClr val="FFFFFF"/>
                </a:solidFill>
                <a:latin typeface="Microsoft YaHei"/>
                <a:ea typeface="Microsoft YaHei"/>
              </a:rPr>
              <a:t>2017 </a:t>
            </a:r>
            <a:r>
              <a:rPr lang="zh-CN" sz="1650">
                <a:solidFill>
                  <a:srgbClr val="FFFFFF"/>
                </a:solidFill>
                <a:latin typeface="Microsoft YaHei"/>
                <a:ea typeface="Microsoft YaHei"/>
              </a:rPr>
              <a:t>年第七十六号令同时废止</a:t>
            </a:r>
            <a:endParaRPr/>
          </a:p>
        </p:txBody>
      </p:sp>
      <p:pic>
        <p:nvPicPr>
          <p:cNvPr id="88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4"/>
              </a:ext>
            </a:extLst>
          </a:blip>
          <a:stretch>
            <a:fillRect/>
          </a:stretch>
        </p:blipFill>
        <p:spPr>
          <a:xfrm rot="0" flipH="0" flipV="0">
            <a:off x="6810375" y="3686175"/>
            <a:ext cx="323850" cy="323850"/>
          </a:xfrm>
          <a:prstGeom prst="rect">
            <a:avLst/>
          </a:prstGeom>
          <a:ln/>
        </p:spPr>
      </p:pic>
      <p:sp>
        <p:nvSpPr>
          <p:cNvPr id="89" name="" descr="{&quot;isTemplate&quot;:true,&quot;type&quot;:&quot;text&quot;}"/>
          <p:cNvSpPr txBox="1"/>
          <p:nvPr/>
        </p:nvSpPr>
        <p:spPr>
          <a:xfrm rot="0" flipH="0" flipV="0">
            <a:off x="7286625" y="3724275"/>
            <a:ext cx="2257425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>
                <a:solidFill>
                  <a:srgbClr val="FFFFFF"/>
                </a:solidFill>
                <a:latin typeface="Microsoft YaHei"/>
                <a:ea typeface="Microsoft YaHei"/>
              </a:rPr>
              <a:t>共</a:t>
            </a:r>
            <a:r>
              <a:rPr lang="en-US" sz="1650">
                <a:solidFill>
                  <a:srgbClr val="FFFFFF"/>
                </a:solidFill>
                <a:latin typeface="Microsoft YaHei"/>
                <a:ea typeface="Microsoft YaHei"/>
              </a:rPr>
              <a:t> 24 </a:t>
            </a:r>
            <a:r>
              <a:rPr lang="zh-CN" sz="1650">
                <a:solidFill>
                  <a:srgbClr val="FFFFFF"/>
                </a:solidFill>
                <a:latin typeface="Microsoft YaHei"/>
                <a:ea typeface="Microsoft YaHei"/>
              </a:rPr>
              <a:t>条，分总则等六章</a:t>
            </a:r>
            <a:endParaRPr/>
          </a:p>
        </p:txBody>
      </p:sp>
      <p:sp>
        <p:nvSpPr>
          <p:cNvPr id="90" name="" descr="{&quot;isTemplate&quot;:true,&quot;type&quot;:&quot;text&quot;}"/>
          <p:cNvSpPr txBox="1"/>
          <p:nvPr/>
        </p:nvSpPr>
        <p:spPr>
          <a:xfrm rot="0" flipH="0" flipV="0">
            <a:off x="762000" y="6315075"/>
            <a:ext cx="20288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FFFFFF">
                    <a:alpha val="70000"/>
                  </a:srgbClr>
                </a:solidFill>
                <a:latin typeface="Microsoft YaHei"/>
                <a:ea typeface="Microsoft YaHei"/>
              </a:rPr>
              <a:t>专利优先审查管理办法</a:t>
            </a:r>
            <a:r>
              <a:rPr lang="en-US" sz="1050">
                <a:solidFill>
                  <a:srgbClr val="FFFFFF">
                    <a:alpha val="70000"/>
                  </a:srgbClr>
                </a:solidFill>
                <a:latin typeface="Microsoft YaHei"/>
                <a:ea typeface="Microsoft YaHei"/>
              </a:rPr>
              <a:t> · 2026</a:t>
            </a:r>
            <a:r>
              <a:rPr lang="zh-CN" sz="1050">
                <a:solidFill>
                  <a:srgbClr val="FFFFFF">
                    <a:alpha val="70000"/>
                  </a:srgbClr>
                </a:solidFill>
                <a:latin typeface="Microsoft YaHei"/>
                <a:ea typeface="Microsoft YaHei"/>
              </a:rPr>
              <a:t>修订</a:t>
            </a:r>
            <a:endParaRPr/>
          </a:p>
        </p:txBody>
      </p:sp>
      <p:sp>
        <p:nvSpPr>
          <p:cNvPr id="91" name="" descr="{&quot;isTemplate&quot;:true,&quot;type&quot;:&quot;text&quot;}"/>
          <p:cNvSpPr txBox="1"/>
          <p:nvPr/>
        </p:nvSpPr>
        <p:spPr>
          <a:xfrm rot="0" flipH="0" flipV="0">
            <a:off x="10972800" y="6315075"/>
            <a:ext cx="4572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FFFFFF">
                    <a:alpha val="70000"/>
                  </a:srgbClr>
                </a:solidFill>
                <a:latin typeface="Microsoft YaHei"/>
                <a:ea typeface="Microsoft YaHei"/>
              </a:rPr>
              <a:t>12 / 14</a:t>
            </a:r>
            <a:endParaRPr/>
          </a:p>
        </p:txBody>
      </p:sp>
    </p:spTree>
  </p:cSld>
</p:sld>
</file>

<file path=ppt/slides/slide13.xml><?xml version="1.0" encoding="utf-8"?>
<p:sld xmlns:p="http://schemas.openxmlformats.org/presentationml/2006/main" xmlns:r="http://schemas.openxmlformats.org/officeDocument/2006/relationships" xmlns:a="http://schemas.openxmlformats.org/drawingml/2006/main" xmlns:asvg="http://schemas.microsoft.com/office/drawing/2016/SVG/main" xmlns:mc="http://schemas.openxmlformats.org/markup-compatibility/2006" mc:Ignorable="asvg">
  <p:cSld>
    <p:spTree>
      <p:nvGrpSpPr>
        <p:cNvPr id="92" name="" descr="&lt;Slide style={{ background: '#FFFFFF', padding: '0', fontFamily: &quot;'Microsoft YaHei','PingFang SC',sans-serif&quot; }}&gt;&#10;  &lt;Box style={{ position: 'absolute', left: 64, top: 36, right: 64, flexDirection: 'row', alignItems: 'center', gap: 16 }}&gt;&#10;    &lt;Box style={{ width: 6, height: 40, background: '#C8102E', borderRadius: 3 }} /&gt;&#10;    &lt;Text style={{ fontSize: 34, fontWeight: 'bold', color: '#1A2733' }}&gt;实务建议：如何用好新规&lt;/Text&gt;&#10;  &lt;/Box&gt;&#10;&#10;  &lt;Box style={{ position: 'absolute', left: 64, top: 128, right: 64, bottom: 72, flexDirection: 'row', gap: 36 }}&gt;&#10;    &lt;Box style={{ width: 300, background: 'linear-gradient(160deg, #15457A 0%, #1E5A93 100%)', borderRadius: 14, padding: 30, justifyContent: 'center' }}&gt;&#10;      &lt;FAIcon name='compass' style={{ fill: '#C8102E', width: 52, height: 52 }} /&gt;&#10;      &lt;Text style={{ color: '#FFFFFF', fontSize: 28, fontWeight: 'bold', marginTop: 18, lineHeight: 1.3 }}&gt;代理机构与&lt;br/&gt;申请人行动清单&lt;/Text&gt;&#10;      &lt;Text style={{ color: 'rgba(255,255,255,0.8)', fontSize: 16, marginTop: 16, lineHeight: 1.7 }}&gt;新规落地在即，提前准备才能把优先审查的红利真正用足。&lt;/Text&gt;&#10;    &lt;/Box&gt;&#10;&#10;    &lt;Box style={{ flex: 1, flexDirection: 'row', gap: 22 }}&gt;&#10;      &lt;Box style={{ flex: 1, background: '#EAF1F8', borderRadius: 14, padding: 22, flexDirection: 'column' }}&gt;&#10;        &lt;Text style={{ fontSize: 20, fontWeight: 'bold', color: '#15457A' }}&gt;给申请人&lt;/Text&gt;&#10;        &lt;Box style={{ marginTop: 14, flexDirection: 'column', gap: 12 }}&gt;&#10;          &lt;Text style={{ fontSize: 15.5, color: '#1A2733', lineHeight: 1.5 }}&gt;· 提前布局：研发 / 产业化阶段即瞄准新兴产业等适用情形&lt;/Text&gt;&#10;          &lt;Text style={{ fontSize: 15.5, color: '#1A2733', lineHeight: 1.5 }}&gt;· 备齐佐证：转化、实施、侵权纠纷等证据，便于推荐&lt;/Text&gt;&#10;          &lt;Text style={{ fontSize: 15.5, color: '#1A2733', lineHeight: 1.5 }}&gt;· 守诚信：不造假、不超期，避免一年内被禁入&lt;/Text&gt;&#10;          &lt;Text style={{ fontSize: 15.5, color: '#1A2733', lineHeight: 1.5 }}&gt;· 盯时限：答复仅 15 日 / 1 个月，预留内部审核&lt;/Text&gt;&#10;        &lt;/Box&gt;&#10;      &lt;/Box&gt;&#10;      &lt;Box style={{ flex: 1, background: '#EAF1F8', borderRadius: 14, padding: 22, flexDirection: 'column' }}&gt;&#10;        &lt;Text style={{ fontSize: 20, fontWeight: 'bold', color: '#C8102E' }}&gt;给代理机构&lt;/Text&gt;&#10;        &lt;Box style={{ marginTop: 14, flexDirection: 'column', gap: 12 }}&gt;&#10;          &lt;Text style={{ fontSize: 15.5, color: '#1A2733', lineHeight: 1.5 }}&gt;· 信用与质量为本：保持良好信用、提升服务水平（第七条）&lt;/Text&gt;&#10;          &lt;Text style={{ fontSize: 15.5, color: '#1A2733', lineHeight: 1.5 }}&gt;· 精准匹配：帮客户选对情形与推荐路径，提高通过率&lt;/Text&gt;&#10;          &lt;Text style={{ fontSize: 15.5, color: '#1A2733', lineHeight: 1.5 }}&gt;· 全流程陪伴：材料—推荐—答复节点跟进，防终止&lt;/Text&gt;&#10;          &lt;Text style={{ fontSize: 15.5, color: '#1A2733', lineHeight: 1.5 }}&gt;· 风险把关：对明显无授权前景案件谨慎建议&lt;/Text&gt;&#10;        &lt;/Box&gt;&#10;      &lt;/Box&gt;&#10;    &lt;/Box&gt;&#10;  &lt;/Box&gt;&#10;&#10;  &lt;Box style={{ position: 'absolute', left: 64, right: 64, bottom: 18, flexDirection: 'row', justifyContent: 'space-between' }}&gt;&#10;    &lt;Text style={{ color: '#1A2733', opacity: 0.5, fontSize: 14 }}&gt;专利优先审查管理办法 · 2026修订&lt;/Text&gt;&#10;    &lt;Text style={{ color: '#1A2733', opacity: 0.5, fontSize: 14 }}&gt;13 / 14&lt;/Text&gt;&#10;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94" name=""/>
          <p:cNvSpPr/>
          <p:nvPr/>
        </p:nvSpPr>
        <p:spPr>
          <a:xfrm rot="0" flipH="0" flipV="0">
            <a:off x="609600" y="352425"/>
            <a:ext cx="57150" cy="38100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95" name="" descr="{&quot;isTemplate&quot;:true,&quot;type&quot;:&quot;text&quot;}"/>
          <p:cNvSpPr txBox="1"/>
          <p:nvPr/>
        </p:nvSpPr>
        <p:spPr>
          <a:xfrm rot="0" flipH="0" flipV="0">
            <a:off x="819150" y="342900"/>
            <a:ext cx="356235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A2733"/>
                </a:solidFill>
                <a:latin typeface="Microsoft YaHei"/>
                <a:ea typeface="Microsoft YaHei"/>
              </a:rPr>
              <a:t>实务建议：如何用好新规</a:t>
            </a:r>
            <a:endParaRPr/>
          </a:p>
        </p:txBody>
      </p:sp>
      <p:sp>
        <p:nvSpPr>
          <p:cNvPr id="96" name=""/>
          <p:cNvSpPr/>
          <p:nvPr/>
        </p:nvSpPr>
        <p:spPr>
          <a:xfrm rot="0" flipH="0" flipV="0">
            <a:off x="609600" y="1219200"/>
            <a:ext cx="2857500" cy="4953000"/>
          </a:xfrm>
          <a:prstGeom prst="roundRect">
            <a:avLst>
              <a:gd name="adj" fmla="val 4667"/>
            </a:avLst>
          </a:prstGeom>
          <a:gradFill>
            <a:gsLst>
              <a:gs pos="0">
                <a:srgbClr val="15457A"/>
              </a:gs>
              <a:gs pos="100000">
                <a:srgbClr val="1E5A93"/>
              </a:gs>
            </a:gsLst>
            <a:lin ang="4200000" scaled="1"/>
          </a:gradFill>
          <a:ln/>
        </p:spPr>
        <p:txBody>
          <a:bodyPr/>
          <a:p/>
        </p:txBody>
      </p:sp>
      <p:pic>
        <p:nvPicPr>
          <p:cNvPr id="97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895350" y="2552700"/>
            <a:ext cx="495300" cy="495300"/>
          </a:xfrm>
          <a:prstGeom prst="rect">
            <a:avLst/>
          </a:prstGeom>
          <a:ln/>
        </p:spPr>
      </p:pic>
      <p:sp>
        <p:nvSpPr>
          <p:cNvPr id="98" name="" descr="{&quot;isTemplate&quot;:true,&quot;type&quot;:&quot;text&quot;}"/>
          <p:cNvSpPr txBox="1"/>
          <p:nvPr/>
        </p:nvSpPr>
        <p:spPr>
          <a:xfrm rot="0" flipH="0" flipV="0">
            <a:off x="895350" y="3219450"/>
            <a:ext cx="2286000" cy="8382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2100" b="1">
                <a:solidFill>
                  <a:srgbClr val="FFFFFF"/>
                </a:solidFill>
                <a:latin typeface="Microsoft YaHei"/>
                <a:ea typeface="Microsoft YaHei"/>
              </a:rPr>
              <a:t>代理机构与</a:t>
            </a:r>
            <a:endParaRPr/>
          </a:p>
          <a:p>
            <a:pPr>
              <a:lnSpc>
                <a:spcPct val="130000"/>
              </a:lnSpc>
            </a:pPr>
            <a:r>
              <a:rPr lang="zh-CN" sz="2100" b="1">
                <a:solidFill>
                  <a:srgbClr val="FFFFFF"/>
                </a:solidFill>
                <a:latin typeface="Microsoft YaHei"/>
                <a:ea typeface="Microsoft YaHei"/>
              </a:rPr>
              <a:t>申请人行动清单</a:t>
            </a:r>
            <a:endParaRPr/>
          </a:p>
        </p:txBody>
      </p:sp>
      <p:sp>
        <p:nvSpPr>
          <p:cNvPr id="99" name="" descr="{&quot;isTemplate&quot;:true,&quot;type&quot;:&quot;text&quot;}"/>
          <p:cNvSpPr txBox="1"/>
          <p:nvPr/>
        </p:nvSpPr>
        <p:spPr>
          <a:xfrm rot="0" flipH="0" flipV="0">
            <a:off x="895350" y="4210050"/>
            <a:ext cx="2286000" cy="6286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70000"/>
              </a:lnSpc>
            </a:pPr>
            <a:r>
              <a:rPr lang="zh-CN" sz="1200">
                <a:solidFill>
                  <a:srgbClr val="FFFFFF">
                    <a:alpha val="80000"/>
                  </a:srgbClr>
                </a:solidFill>
                <a:latin typeface="Microsoft YaHei"/>
                <a:ea typeface="Microsoft YaHei"/>
              </a:rPr>
              <a:t>新规落地在即，提前准备才能把优先审查的红利真正用足。</a:t>
            </a:r>
            <a:endParaRPr/>
          </a:p>
        </p:txBody>
      </p:sp>
      <p:sp>
        <p:nvSpPr>
          <p:cNvPr id="100" name=""/>
          <p:cNvSpPr/>
          <p:nvPr/>
        </p:nvSpPr>
        <p:spPr>
          <a:xfrm rot="0" flipH="0" flipV="0">
            <a:off x="3810000" y="1219200"/>
            <a:ext cx="3781425" cy="4953000"/>
          </a:xfrm>
          <a:prstGeom prst="roundRect">
            <a:avLst>
              <a:gd name="adj" fmla="val 3526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101" name="" descr="{&quot;isTemplate&quot;:true,&quot;type&quot;:&quot;text&quot;}"/>
          <p:cNvSpPr txBox="1"/>
          <p:nvPr/>
        </p:nvSpPr>
        <p:spPr>
          <a:xfrm rot="0" flipH="0" flipV="0">
            <a:off x="4019550" y="1428750"/>
            <a:ext cx="33623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15457A"/>
                </a:solidFill>
                <a:latin typeface="Microsoft YaHei"/>
                <a:ea typeface="Microsoft YaHei"/>
              </a:rPr>
              <a:t>给申请人</a:t>
            </a:r>
            <a:endParaRPr/>
          </a:p>
        </p:txBody>
      </p:sp>
      <p:sp>
        <p:nvSpPr>
          <p:cNvPr id="102" name="" descr="{&quot;isTemplate&quot;:true,&quot;type&quot;:&quot;text&quot;}"/>
          <p:cNvSpPr txBox="1"/>
          <p:nvPr/>
        </p:nvSpPr>
        <p:spPr>
          <a:xfrm rot="0" flipH="0" flipV="0">
            <a:off x="4019550" y="1790700"/>
            <a:ext cx="3362325" cy="5334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·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提前布局：研发</a:t>
            </a: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 /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产业化阶段即瞄准新兴产业等适用情形</a:t>
            </a:r>
            <a:endParaRPr/>
          </a:p>
        </p:txBody>
      </p:sp>
      <p:sp>
        <p:nvSpPr>
          <p:cNvPr id="103" name="" descr="{&quot;isTemplate&quot;:true,&quot;type&quot;:&quot;text&quot;}"/>
          <p:cNvSpPr txBox="1"/>
          <p:nvPr/>
        </p:nvSpPr>
        <p:spPr>
          <a:xfrm rot="0" flipH="0" flipV="0">
            <a:off x="4019550" y="2438400"/>
            <a:ext cx="3362325" cy="5334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·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备齐佐证：转化、实施、侵权纠纷等证据，便于推荐</a:t>
            </a:r>
            <a:endParaRPr/>
          </a:p>
        </p:txBody>
      </p:sp>
      <p:sp>
        <p:nvSpPr>
          <p:cNvPr id="104" name="" descr="{&quot;isTemplate&quot;:true,&quot;type&quot;:&quot;text&quot;}"/>
          <p:cNvSpPr txBox="1"/>
          <p:nvPr/>
        </p:nvSpPr>
        <p:spPr>
          <a:xfrm rot="0" flipH="0" flipV="0">
            <a:off x="4019550" y="3086100"/>
            <a:ext cx="3362325" cy="26670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·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守诚信：不造假、不超期，避免一年内被禁入</a:t>
            </a:r>
            <a:endParaRPr/>
          </a:p>
        </p:txBody>
      </p:sp>
      <p:sp>
        <p:nvSpPr>
          <p:cNvPr id="105" name="" descr="{&quot;isTemplate&quot;:true,&quot;type&quot;:&quot;text&quot;}"/>
          <p:cNvSpPr txBox="1"/>
          <p:nvPr/>
        </p:nvSpPr>
        <p:spPr>
          <a:xfrm rot="0" flipH="0" flipV="0">
            <a:off x="4019550" y="3467100"/>
            <a:ext cx="3362325" cy="26670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·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盯时限：答复仅</a:t>
            </a: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 15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日</a:t>
            </a: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 / 1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个月，预留内部审核</a:t>
            </a:r>
            <a:endParaRPr/>
          </a:p>
        </p:txBody>
      </p:sp>
      <p:sp>
        <p:nvSpPr>
          <p:cNvPr id="106" name=""/>
          <p:cNvSpPr/>
          <p:nvPr/>
        </p:nvSpPr>
        <p:spPr>
          <a:xfrm rot="0" flipH="0" flipV="0">
            <a:off x="7800975" y="1219200"/>
            <a:ext cx="3781425" cy="4953000"/>
          </a:xfrm>
          <a:prstGeom prst="roundRect">
            <a:avLst>
              <a:gd name="adj" fmla="val 3526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107" name="" descr="{&quot;isTemplate&quot;:true,&quot;type&quot;:&quot;text&quot;}"/>
          <p:cNvSpPr txBox="1"/>
          <p:nvPr/>
        </p:nvSpPr>
        <p:spPr>
          <a:xfrm rot="0" flipH="0" flipV="0">
            <a:off x="8010525" y="1428750"/>
            <a:ext cx="33623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C8102E"/>
                </a:solidFill>
                <a:latin typeface="Microsoft YaHei"/>
                <a:ea typeface="Microsoft YaHei"/>
              </a:rPr>
              <a:t>给代理机构</a:t>
            </a:r>
            <a:endParaRPr/>
          </a:p>
        </p:txBody>
      </p:sp>
      <p:sp>
        <p:nvSpPr>
          <p:cNvPr id="108" name="" descr="{&quot;isTemplate&quot;:true,&quot;type&quot;:&quot;text&quot;}"/>
          <p:cNvSpPr txBox="1"/>
          <p:nvPr/>
        </p:nvSpPr>
        <p:spPr>
          <a:xfrm rot="0" flipH="0" flipV="0">
            <a:off x="8010525" y="1790700"/>
            <a:ext cx="3362325" cy="5334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·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信用与质量为本：保持良好信用、提升服务水平（第七条）</a:t>
            </a:r>
            <a:endParaRPr/>
          </a:p>
        </p:txBody>
      </p:sp>
      <p:sp>
        <p:nvSpPr>
          <p:cNvPr id="109" name="" descr="{&quot;isTemplate&quot;:true,&quot;type&quot;:&quot;text&quot;}"/>
          <p:cNvSpPr txBox="1"/>
          <p:nvPr/>
        </p:nvSpPr>
        <p:spPr>
          <a:xfrm rot="0" flipH="0" flipV="0">
            <a:off x="8010525" y="2438400"/>
            <a:ext cx="3362325" cy="5334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·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精准匹配：帮客户选对情形与推荐路径，提高通过率</a:t>
            </a:r>
            <a:endParaRPr/>
          </a:p>
        </p:txBody>
      </p:sp>
      <p:sp>
        <p:nvSpPr>
          <p:cNvPr id="110" name="" descr="{&quot;isTemplate&quot;:true,&quot;type&quot;:&quot;text&quot;}"/>
          <p:cNvSpPr txBox="1"/>
          <p:nvPr/>
        </p:nvSpPr>
        <p:spPr>
          <a:xfrm rot="0" flipH="0" flipV="0">
            <a:off x="8010525" y="3086100"/>
            <a:ext cx="3362325" cy="26670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·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全流程陪伴：材料—推荐—答复节点跟进，防终止</a:t>
            </a:r>
            <a:endParaRPr/>
          </a:p>
        </p:txBody>
      </p:sp>
      <p:sp>
        <p:nvSpPr>
          <p:cNvPr id="111" name="" descr="{&quot;isTemplate&quot;:true,&quot;type&quot;:&quot;text&quot;}"/>
          <p:cNvSpPr txBox="1"/>
          <p:nvPr/>
        </p:nvSpPr>
        <p:spPr>
          <a:xfrm rot="0" flipH="0" flipV="0">
            <a:off x="8010525" y="3467100"/>
            <a:ext cx="3362325" cy="26670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en-US" sz="1163">
                <a:solidFill>
                  <a:srgbClr val="1A2733"/>
                </a:solidFill>
                <a:latin typeface="Microsoft YaHei"/>
                <a:ea typeface="Microsoft YaHei"/>
              </a:rPr>
              <a:t>· </a:t>
            </a:r>
            <a:r>
              <a:rPr lang="zh-CN" sz="1163">
                <a:solidFill>
                  <a:srgbClr val="1A2733"/>
                </a:solidFill>
                <a:latin typeface="Microsoft YaHei"/>
                <a:ea typeface="Microsoft YaHei"/>
              </a:rPr>
              <a:t>风险把关：对明显无授权前景案件谨慎建议</a:t>
            </a:r>
            <a:endParaRPr/>
          </a:p>
        </p:txBody>
      </p:sp>
      <p:sp>
        <p:nvSpPr>
          <p:cNvPr id="112" name="" descr="{&quot;isTemplate&quot;:true,&quot;type&quot;:&quot;text&quot;}"/>
          <p:cNvSpPr txBox="1"/>
          <p:nvPr/>
        </p:nvSpPr>
        <p:spPr>
          <a:xfrm rot="0" flipH="0" flipV="0">
            <a:off x="609600" y="6524625"/>
            <a:ext cx="20288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专利优先审查管理办法</a:t>
            </a: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 · 2026</a:t>
            </a: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修订</a:t>
            </a:r>
            <a:endParaRPr/>
          </a:p>
        </p:txBody>
      </p:sp>
      <p:sp>
        <p:nvSpPr>
          <p:cNvPr id="113" name="" descr="{&quot;isTemplate&quot;:true,&quot;type&quot;:&quot;text&quot;}"/>
          <p:cNvSpPr txBox="1"/>
          <p:nvPr/>
        </p:nvSpPr>
        <p:spPr>
          <a:xfrm rot="0" flipH="0" flipV="0">
            <a:off x="11125200" y="6524625"/>
            <a:ext cx="4572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13 / 14</a:t>
            </a:r>
            <a:endParaRPr/>
          </a:p>
        </p:txBody>
      </p:sp>
    </p:spTree>
  </p:cSld>
</p:sld>
</file>

<file path=ppt/slides/slide14.xml><?xml version="1.0" encoding="utf-8"?>
<p:sld xmlns:p="http://schemas.openxmlformats.org/presentationml/2006/main" xmlns:r="http://schemas.openxmlformats.org/officeDocument/2006/relationships" xmlns:a="http://schemas.openxmlformats.org/drawingml/2006/main" xmlns:asvg="http://schemas.microsoft.com/office/drawing/2016/SVG/main" xmlns:mc="http://schemas.openxmlformats.org/markup-compatibility/2006" mc:Ignorable="asvg">
  <p:cSld>
    <p:spTree>
      <p:nvGrpSpPr>
        <p:cNvPr id="114" name="" descr="&lt;Slide style={{ background: 'linear-gradient(135deg, #15457A 0%, #1E5A93 100%)', padding: '0', fontFamily: &quot;'Microsoft YaHei','PingFang SC',sans-serif&quot; }}&gt;&#10;  &lt;Box style={{ position: 'absolute', right: -100, top: -100, width: 420, height: 420, borderRadius: 210, background: 'rgba(255,255,255,0.05)' }} /&gt;&#10;  &lt;Box style={{ position: 'absolute', left: -60, bottom: -90, width: 320, height: 320, borderRadius: 160, background: 'rgba(255,255,255,0.04)' }} /&gt;&#10;&#10;  &lt;Box style={{ position: 'absolute', left: 0, right: 0, top: 0, bottom: 0, justifyContent: 'center', alignItems: 'center' }}&gt;&#10;    &lt;Box style={{ width: 96, height: 96, borderRadius: 48, border: '4px solid #C8102E', justifyContent: 'center', alignItems: 'center', background: 'rgba(200,16,46,0.08)' }}&gt;&#10;      &lt;FAIcon name='balance-scale' style={{ fill: '#C8102E', width: 44, height: 44 }} /&gt;&#10;    &lt;/Box&gt;&#10;    &lt;Text style={{ color: '#C8102E', fontSize: 20, fontWeight: 'bold', letterSpacing: 4, marginTop: 28 }}&gt;CONCLUSION&lt;/Text&gt;&#10;    &lt;Text style={{ color: '#FFFFFF', fontSize: 46, fontWeight: 'bold', textAlign: 'center', lineHeight: 1.4, marginTop: 14, paddingLeft: 60, paddingRight: 60 }}&gt;优先审查提速，让创新成果&lt;Text style={{ color: '#C8102E' }}&gt;早确权、早维权、早转化&lt;/Text&gt;&lt;/Text&gt;&#10;    &lt;Box style={{ width: 90, height: 5, background: '#C8102E', marginTop: 28, borderRadius: 3 }} /&gt;&#10;    &lt;Text style={{ color: 'rgba(255,255,255,0.82)', fontSize: 20, marginTop: 24, textAlign: 'center', lineHeight: 1.6 }}&gt;&#10;      2026 版《专利优先审查管理办法》将于 9 月 1 日施行&lt;br/&gt;提前准备，把政策红利用足&#10;    &lt;/Text&gt;&#10;  &lt;/Box&gt;&#10;&#10;  &lt;Box style={{ position: 'absolute', left: 80, bottom: 44, right: 80, flexDirection: 'row', justifyContent: 'space-between' }}&gt;&#10;    &lt;Text style={{ color: 'rgba(255,255,255,0.7)', fontSize: 16 }}&gt;天津创信方达专利代理事务所&lt;/Text&gt;&#10;    &lt;Text style={{ color: 'rgba(255,255,255,0.7)', fontSize: 16 }}&gt;来源：国家知识产权局&lt;/Text&gt;&#10;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5457A"/>
              </a:gs>
              <a:gs pos="100000">
                <a:srgbClr val="1E5A93"/>
              </a:gs>
            </a:gsLst>
            <a:lin ang="2700000" scaled="1"/>
          </a:gradFill>
          <a:ln/>
        </p:spPr>
        <p:txBody>
          <a:bodyPr/>
          <a:p/>
        </p:txBody>
      </p:sp>
      <p:sp>
        <p:nvSpPr>
          <p:cNvPr id="116" name=""/>
          <p:cNvSpPr/>
          <p:nvPr/>
        </p:nvSpPr>
        <p:spPr>
          <a:xfrm rot="0" flipH="0" flipV="0">
            <a:off x="9144000" y="-952500"/>
            <a:ext cx="4000500" cy="4000500"/>
          </a:xfrm>
          <a:prstGeom prst="roundRect">
            <a:avLst>
              <a:gd name="adj" fmla="val 50000"/>
            </a:avLst>
          </a:prstGeom>
          <a:solidFill>
            <a:srgbClr val="FFFFFF">
              <a:alpha val="5000"/>
            </a:srgbClr>
          </a:solidFill>
          <a:ln/>
        </p:spPr>
        <p:txBody>
          <a:bodyPr/>
          <a:p/>
        </p:txBody>
      </p:sp>
      <p:sp>
        <p:nvSpPr>
          <p:cNvPr id="117" name=""/>
          <p:cNvSpPr/>
          <p:nvPr/>
        </p:nvSpPr>
        <p:spPr>
          <a:xfrm rot="0" flipH="0" flipV="0">
            <a:off x="-571500" y="4667250"/>
            <a:ext cx="3048000" cy="3048000"/>
          </a:xfrm>
          <a:prstGeom prst="roundRect">
            <a:avLst>
              <a:gd name="adj" fmla="val 50000"/>
            </a:avLst>
          </a:prstGeom>
          <a:solidFill>
            <a:srgbClr val="FFFFFF">
              <a:alpha val="4000"/>
            </a:srgbClr>
          </a:solidFill>
          <a:ln/>
        </p:spPr>
        <p:txBody>
          <a:bodyPr/>
          <a:p/>
        </p:txBody>
      </p:sp>
      <p:sp>
        <p:nvSpPr>
          <p:cNvPr id="118" name=""/>
          <p:cNvSpPr/>
          <p:nvPr/>
        </p:nvSpPr>
        <p:spPr>
          <a:xfrm rot="0" flipH="0" flipV="0">
            <a:off x="5638800" y="1647825"/>
            <a:ext cx="914400" cy="914400"/>
          </a:xfrm>
          <a:prstGeom prst="roundRect">
            <a:avLst>
              <a:gd name="adj" fmla="val 50000"/>
            </a:avLst>
          </a:prstGeom>
          <a:solidFill>
            <a:srgbClr val="C8102E">
              <a:alpha val="8000"/>
            </a:srgbClr>
          </a:solidFill>
          <a:ln w="50800">
            <a:solidFill>
              <a:srgbClr val="C8102E"/>
            </a:solidFill>
            <a:prstDash val="solid"/>
          </a:ln>
        </p:spPr>
        <p:txBody>
          <a:bodyPr/>
          <a:p/>
        </p:txBody>
      </p:sp>
      <p:pic>
        <p:nvPicPr>
          <p:cNvPr id="119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5886450" y="1895475"/>
            <a:ext cx="419100" cy="419100"/>
          </a:xfrm>
          <a:prstGeom prst="rect">
            <a:avLst/>
          </a:prstGeom>
          <a:ln/>
        </p:spPr>
      </p:pic>
      <p:sp>
        <p:nvSpPr>
          <p:cNvPr id="120" name="" descr="{&quot;isTemplate&quot;:true,&quot;type&quot;:&quot;text&quot;}"/>
          <p:cNvSpPr txBox="1"/>
          <p:nvPr/>
        </p:nvSpPr>
        <p:spPr>
          <a:xfrm rot="0" flipH="0" flipV="0">
            <a:off x="5248275" y="2828925"/>
            <a:ext cx="170497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 spc="300">
                <a:solidFill>
                  <a:srgbClr val="C8102E"/>
                </a:solidFill>
                <a:latin typeface="Microsoft YaHei"/>
                <a:ea typeface="Microsoft YaHei"/>
              </a:rPr>
              <a:t>CONCLUSION</a:t>
            </a:r>
            <a:endParaRPr/>
          </a:p>
        </p:txBody>
      </p:sp>
      <p:sp>
        <p:nvSpPr>
          <p:cNvPr id="121" name="" descr="{&quot;isTemplate&quot;:true,&quot;type&quot;:&quot;text&quot;}"/>
          <p:cNvSpPr txBox="1"/>
          <p:nvPr/>
        </p:nvSpPr>
        <p:spPr>
          <a:xfrm rot="0" flipH="0" flipV="0">
            <a:off x="485775" y="3190875"/>
            <a:ext cx="11220450" cy="742950"/>
          </a:xfrm>
          <a:prstGeom prst="rect"/>
        </p:spPr>
        <p:txBody>
          <a:bodyPr wrap="none" lIns="428625" tIns="0" rIns="428625" bIns="0"/>
          <a:p>
            <a:pPr algn="ctr">
              <a:lnSpc>
                <a:spcPct val="140000"/>
              </a:lnSpc>
            </a:pPr>
            <a:r>
              <a:rPr lang="zh-CN" sz="3450" b="1">
                <a:solidFill>
                  <a:srgbClr val="FFFFFF"/>
                </a:solidFill>
                <a:latin typeface="Microsoft YaHei"/>
                <a:ea typeface="Microsoft YaHei"/>
              </a:rPr>
              <a:t>优先审查提速，让创新成果</a:t>
            </a:r>
            <a:r>
              <a:rPr lang="zh-CN" sz="3450" b="1">
                <a:solidFill>
                  <a:srgbClr val="FFFFFF"/>
                </a:solidFill>
                <a:latin typeface="Microsoft YaHei"/>
                <a:ea typeface="Microsoft YaHei"/>
              </a:rPr>
              <a:t>早确权、早维权、早转化</a:t>
            </a:r>
            <a:endParaRPr/>
          </a:p>
        </p:txBody>
      </p:sp>
      <p:sp>
        <p:nvSpPr>
          <p:cNvPr id="122" name=""/>
          <p:cNvSpPr/>
          <p:nvPr/>
        </p:nvSpPr>
        <p:spPr>
          <a:xfrm rot="0" flipH="0" flipV="0">
            <a:off x="5667375" y="4200525"/>
            <a:ext cx="857250" cy="47625"/>
          </a:xfrm>
          <a:prstGeom prst="roundRect">
            <a:avLst>
              <a:gd name="adj" fmla="val 6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123" name="" descr="{&quot;isTemplate&quot;:true,&quot;type&quot;:&quot;text&quot;}"/>
          <p:cNvSpPr txBox="1"/>
          <p:nvPr/>
        </p:nvSpPr>
        <p:spPr>
          <a:xfrm rot="0" flipH="0" flipV="0">
            <a:off x="3810000" y="4476750"/>
            <a:ext cx="4572000" cy="733425"/>
          </a:xfrm>
          <a:prstGeom prst="rect"/>
        </p:spPr>
        <p:txBody>
          <a:bodyPr wrap="none" lIns="0" tIns="0" rIns="0" bIns="0"/>
          <a:p>
            <a:pPr algn="ctr">
              <a:lnSpc>
                <a:spcPct val="160000"/>
              </a:lnSpc>
            </a:pPr>
            <a:r>
              <a:rPr lang="en-US" sz="1500">
                <a:solidFill>
                  <a:srgbClr val="FFFFFF">
                    <a:alpha val="82000"/>
                  </a:srgbClr>
                </a:solidFill>
                <a:latin typeface="Microsoft YaHei"/>
                <a:ea typeface="Microsoft YaHei"/>
              </a:rPr>
              <a:t>2026 </a:t>
            </a:r>
            <a:r>
              <a:rPr lang="zh-CN" sz="1500">
                <a:solidFill>
                  <a:srgbClr val="FFFFFF">
                    <a:alpha val="82000"/>
                  </a:srgbClr>
                </a:solidFill>
                <a:latin typeface="Microsoft YaHei"/>
                <a:ea typeface="Microsoft YaHei"/>
              </a:rPr>
              <a:t>版《专利优先审查管理办法》将于</a:t>
            </a:r>
            <a:r>
              <a:rPr lang="en-US" sz="1500">
                <a:solidFill>
                  <a:srgbClr val="FFFFFF">
                    <a:alpha val="82000"/>
                  </a:srgbClr>
                </a:solidFill>
                <a:latin typeface="Microsoft YaHei"/>
                <a:ea typeface="Microsoft YaHei"/>
              </a:rPr>
              <a:t> 9 </a:t>
            </a:r>
            <a:r>
              <a:rPr lang="zh-CN" sz="1500">
                <a:solidFill>
                  <a:srgbClr val="FFFFFF">
                    <a:alpha val="82000"/>
                  </a:srgbClr>
                </a:solidFill>
                <a:latin typeface="Microsoft YaHei"/>
                <a:ea typeface="Microsoft YaHei"/>
              </a:rPr>
              <a:t>月</a:t>
            </a:r>
            <a:r>
              <a:rPr lang="en-US" sz="1500">
                <a:solidFill>
                  <a:srgbClr val="FFFFFF">
                    <a:alpha val="82000"/>
                  </a:srgbClr>
                </a:solidFill>
                <a:latin typeface="Microsoft YaHei"/>
                <a:ea typeface="Microsoft YaHei"/>
              </a:rPr>
              <a:t> 1 </a:t>
            </a:r>
            <a:r>
              <a:rPr lang="zh-CN" sz="1500">
                <a:solidFill>
                  <a:srgbClr val="FFFFFF">
                    <a:alpha val="82000"/>
                  </a:srgbClr>
                </a:solidFill>
                <a:latin typeface="Microsoft YaHei"/>
                <a:ea typeface="Microsoft YaHei"/>
              </a:rPr>
              <a:t>日施行</a:t>
            </a:r>
            <a:endParaRPr/>
          </a:p>
          <a:p>
            <a:pPr algn="ctr">
              <a:lnSpc>
                <a:spcPct val="160000"/>
              </a:lnSpc>
            </a:pPr>
            <a:r>
              <a:rPr lang="zh-CN" sz="1500">
                <a:solidFill>
                  <a:srgbClr val="FFFFFF">
                    <a:alpha val="82000"/>
                  </a:srgbClr>
                </a:solidFill>
                <a:latin typeface="Microsoft YaHei"/>
                <a:ea typeface="Microsoft YaHei"/>
              </a:rPr>
              <a:t>提前准备，把政策红利用足</a:t>
            </a:r>
            <a:endParaRPr/>
          </a:p>
        </p:txBody>
      </p:sp>
      <p:sp>
        <p:nvSpPr>
          <p:cNvPr id="124" name="" descr="{&quot;isTemplate&quot;:true,&quot;type&quot;:&quot;text&quot;}"/>
          <p:cNvSpPr txBox="1"/>
          <p:nvPr/>
        </p:nvSpPr>
        <p:spPr>
          <a:xfrm rot="0" flipH="0" flipV="0">
            <a:off x="762000" y="6248400"/>
            <a:ext cx="19812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FFFFFF">
                    <a:alpha val="70000"/>
                  </a:srgbClr>
                </a:solidFill>
                <a:latin typeface="Microsoft YaHei"/>
                <a:ea typeface="Microsoft YaHei"/>
              </a:rPr>
              <a:t>天津创信方达专利代理事务所</a:t>
            </a:r>
            <a:endParaRPr/>
          </a:p>
        </p:txBody>
      </p:sp>
      <p:sp>
        <p:nvSpPr>
          <p:cNvPr id="125" name="" descr="{&quot;isTemplate&quot;:true,&quot;type&quot;:&quot;text&quot;}"/>
          <p:cNvSpPr txBox="1"/>
          <p:nvPr/>
        </p:nvSpPr>
        <p:spPr>
          <a:xfrm rot="0" flipH="0" flipV="0">
            <a:off x="9906000" y="6248400"/>
            <a:ext cx="15240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FFFFFF">
                    <a:alpha val="70000"/>
                  </a:srgbClr>
                </a:solidFill>
                <a:latin typeface="Microsoft YaHei"/>
                <a:ea typeface="Microsoft YaHei"/>
              </a:rPr>
              <a:t>来源：国家知识产权局</a:t>
            </a:r>
            <a:endParaRPr/>
          </a:p>
        </p:txBody>
      </p:sp>
    </p:spTree>
  </p:cSld>
</p:sld>
</file>

<file path=ppt/slides/slide2.xml><?xml version="1.0" encoding="utf-8"?>
<p:sld xmlns:p="http://schemas.openxmlformats.org/presentationml/2006/main" xmlns:a="http://schemas.openxmlformats.org/drawingml/2006/main">
  <p:cSld>
    <p:spTree>
      <p:nvGrpSpPr>
        <p:cNvPr id="126" name="" descr="&lt;Slide style={{ background: '#FFFFFF', padding: '0', fontFamily: &quot;'Microsoft YaHei','PingFang SC',sans-serif&quot; }}&gt;&#10;  &lt;Box style={{ position: 'absolute', left: 0, top: 0, width: 380, height: 720, background: 'linear-gradient(160deg, #15457A 0%, #1E5A93 100%)' }}&gt;&#10;    &lt;Box style={{ position: 'absolute', left: 64, top: 210 }}&gt;&#10;      &lt;Text style={{ color: '#C8102E', fontSize: 20, fontWeight: 'bold', letterSpacing: 4 }}&gt;CONTENTS&lt;/Text&gt;&#10;      &lt;Text style={{ color: '#FFFFFF', fontSize: 56, fontWeight: 'bold', marginTop: 12 }}&gt;目录&lt;/Text&gt;&#10;      &lt;Box style={{ width: 72, height: 5, background: '#C8102E', marginTop: 20, borderRadius: 3 }} /&gt;&#10;      &lt;Text style={{ color: 'rgba(255,255,255,0.82)', fontSize: 18, marginTop: 24, lineHeight: 1.7 }}&gt;六大板块&lt;br/&gt;速读 2026 版新规&lt;/Text&gt;&#10;    &lt;/Box&gt;&#10;  &lt;/Box&gt;&#10;&#10;  &lt;Box style={{ position: 'absolute', left: 430, top: 96, right: 64, bottom: 70, flexDirection: 'column', justifyContent: 'space-between' }}&gt;&#10;    &lt;Box style={{ flexDirection: 'row', alignItems: 'center', gap: 24, paddingBottom: 14, borderBottom: '1px solid #EAF1F8' }}&gt;&#10;      &lt;Text style={{ color: '#C8102E', fontSize: 34, fontWeight: 'bold', width: 52 }}&gt;01&lt;/Text&gt;&#10;      &lt;Box&gt;&#10;        &lt;Text style={{ color: '#1A2733', fontSize: 24, fontWeight: 'bold' }}&gt;政策背景与出台过程&lt;/Text&gt;&#10;        &lt;Text style={{ color: '#1A2733', opacity: 0.55, fontSize: 16, marginTop: 4 }}&gt;为何改、怎么改出来的&lt;/Text&gt;&#10;      &lt;/Box&gt;&#10;    &lt;/Box&gt;&#10;    &lt;Box style={{ flexDirection: 'row', alignItems: 'center', gap: 24, paddingBottom: 14, borderBottom: '1px solid #EAF1F8' }}&gt;&#10;      &lt;Text style={{ color: '#C8102E', fontSize: 34, fontWeight: 'bold', width: 52 }}&gt;02&lt;/Text&gt;&#10;      &lt;Box&gt;&#10;        &lt;Text style={{ color: '#1A2733', fontSize: 24, fontWeight: 'bold' }}&gt;三大核心变化&lt;/Text&gt;&#10;        &lt;Text style={{ color: '#1A2733', opacity: 0.55, fontSize: 16, marginTop: 4 }}&gt;新办法改了哪三条主线&lt;/Text&gt;&#10;      &lt;/Box&gt;&#10;    &lt;/Box&gt;&#10;    &lt;Box style={{ flexDirection: 'row', alignItems: 'center', gap: 24, paddingBottom: 14, borderBottom: '1px solid #EAF1F8' }}&gt;&#10;      &lt;Text style={{ color: '#C8102E', fontSize: 34, fontWeight: 'bold', width: 52 }}&gt;03&lt;/Text&gt;&#10;      &lt;Box&gt;&#10;        &lt;Text style={{ color: '#1A2733', fontSize: 24, fontWeight: 'bold' }}&gt;适用条件（谁能用）&lt;/Text&gt;&#10;        &lt;Text style={{ color: '#1A2733', opacity: 0.55, fontSize: 16, marginTop: 4 }}&gt;案件范围、请求情形与禁区&lt;/Text&gt;&#10;      &lt;/Box&gt;&#10;    &lt;/Box&gt;&#10;    &lt;Box style={{ flexDirection: 'row', alignItems: 'center', gap: 24, paddingBottom: 14, borderBottom: '1px solid #EAF1F8' }}&gt;&#10;      &lt;Text style={{ color: '#C8102E', fontSize: 34, fontWeight: 'bold', width: 52 }}&gt;04&lt;/Text&gt;&#10;      &lt;Box&gt;&#10;        &lt;Text style={{ color: '#1A2733', fontSize: 24, fontWeight: 'bold' }}&gt;办理流程与材料&lt;/Text&gt;&#10;        &lt;Text style={{ color: '#1A2733', opacity: 0.55, fontSize: 16, marginTop: 4 }}&gt;谁提交、交什么、怎么审&lt;/Text&gt;&#10;      &lt;/Box&gt;&#10;    &lt;/Box&gt;&#10;    &lt;Box style={{ flexDirection: 'row', alignItems: 'center', gap: 24, paddingBottom: 14, borderBottom: '1px solid #EAF1F8' }}&gt;&#10;      &lt;Text style={{ color: '#C8102E', fontSize: 34, fontWeight: 'bold', width: 52 }}&gt;05&lt;/Text&gt;&#10;      &lt;Box&gt;&#10;        &lt;Text style={{ color: '#1A2733', fontSize: 24, fontWeight: 'bold' }}&gt;审查时限与终止&lt;/Text&gt;&#10;        &lt;Text style={{ color: '#1A2733', opacity: 0.55, fontSize: 16, marginTop: 4 }}&gt;多久出结果、什么情况会终止&lt;/Text&gt;&#10;      &lt;/Box&gt;&#10;    &lt;/Box&gt;&#10;    &lt;Box style={{ flexDirection: 'row', alignItems: 'center', gap: 24, paddingBottom: 14, borderBottom: '1px solid #EAF1F8' }}&gt;&#10;      &lt;Text style={{ color: '#C8102E', fontSize: 34, fontWeight: 'bold', width: 52 }}&gt;06&lt;/Text&gt;&#10;      &lt;Box&gt;&#10;        &lt;Text style={{ color: '#1A2733', fontSize: 24, fontWeight: 'bold' }}&gt;监督管理与实务建议&lt;/Text&gt;&#10;        &lt;Text style={{ color: '#1A2733', opacity: 0.55, fontSize: 16, marginTop: 4 }}&gt;监管罚则 + 机构/申请人如何用好&lt;/Text&gt;&#10;      &lt;/Box&gt;&#10;    &lt;/Box&gt;&#10;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28" name=""/>
          <p:cNvSpPr/>
          <p:nvPr/>
        </p:nvSpPr>
        <p:spPr>
          <a:xfrm rot="0" flipH="0" flipV="0">
            <a:off x="0" y="0"/>
            <a:ext cx="3619500" cy="6858000"/>
          </a:xfrm>
          <a:prstGeom prst="rect">
            <a:avLst/>
          </a:prstGeom>
          <a:gradFill>
            <a:gsLst>
              <a:gs pos="0">
                <a:srgbClr val="15457A"/>
              </a:gs>
              <a:gs pos="100000">
                <a:srgbClr val="1E5A93"/>
              </a:gs>
            </a:gsLst>
            <a:lin ang="4200000" scaled="1"/>
          </a:gradFill>
          <a:ln/>
        </p:spPr>
        <p:txBody>
          <a:bodyPr/>
          <a:p/>
        </p:txBody>
      </p:sp>
      <p:sp>
        <p:nvSpPr>
          <p:cNvPr id="129" name="" descr="{&quot;isTemplate&quot;:true,&quot;type&quot;:&quot;text&quot;}"/>
          <p:cNvSpPr txBox="1"/>
          <p:nvPr/>
        </p:nvSpPr>
        <p:spPr>
          <a:xfrm rot="0" flipH="0" flipV="0">
            <a:off x="609600" y="2000250"/>
            <a:ext cx="13811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 spc="300">
                <a:solidFill>
                  <a:srgbClr val="C8102E"/>
                </a:solidFill>
                <a:latin typeface="Microsoft YaHei"/>
                <a:ea typeface="Microsoft YaHei"/>
              </a:rPr>
              <a:t>CONTENTS</a:t>
            </a:r>
            <a:endParaRPr/>
          </a:p>
        </p:txBody>
      </p:sp>
      <p:sp>
        <p:nvSpPr>
          <p:cNvPr id="130" name="" descr="{&quot;isTemplate&quot;:true,&quot;type&quot;:&quot;text&quot;}"/>
          <p:cNvSpPr txBox="1"/>
          <p:nvPr/>
        </p:nvSpPr>
        <p:spPr>
          <a:xfrm rot="0" flipH="0" flipV="0">
            <a:off x="609600" y="2343150"/>
            <a:ext cx="1381125" cy="6477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4200" b="1">
                <a:solidFill>
                  <a:srgbClr val="FFFFFF"/>
                </a:solidFill>
                <a:latin typeface="Microsoft YaHei"/>
                <a:ea typeface="Microsoft YaHei"/>
              </a:rPr>
              <a:t>目录</a:t>
            </a:r>
            <a:endParaRPr/>
          </a:p>
        </p:txBody>
      </p:sp>
      <p:sp>
        <p:nvSpPr>
          <p:cNvPr id="131" name=""/>
          <p:cNvSpPr/>
          <p:nvPr/>
        </p:nvSpPr>
        <p:spPr>
          <a:xfrm rot="0" flipH="0" flipV="0">
            <a:off x="609600" y="3181350"/>
            <a:ext cx="685800" cy="47625"/>
          </a:xfrm>
          <a:prstGeom prst="roundRect">
            <a:avLst>
              <a:gd name="adj" fmla="val 6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132" name="" descr="{&quot;isTemplate&quot;:true,&quot;type&quot;:&quot;text&quot;}"/>
          <p:cNvSpPr txBox="1"/>
          <p:nvPr/>
        </p:nvSpPr>
        <p:spPr>
          <a:xfrm rot="0" flipH="0" flipV="0">
            <a:off x="609600" y="3457575"/>
            <a:ext cx="1381125" cy="704850"/>
          </a:xfrm>
          <a:prstGeom prst="rect"/>
        </p:spPr>
        <p:txBody>
          <a:bodyPr wrap="none" lIns="0" tIns="0" rIns="0" bIns="0"/>
          <a:p>
            <a:pPr>
              <a:lnSpc>
                <a:spcPct val="170000"/>
              </a:lnSpc>
            </a:pPr>
            <a:r>
              <a:rPr lang="zh-CN" sz="1350">
                <a:solidFill>
                  <a:srgbClr val="FFFFFF">
                    <a:alpha val="82000"/>
                  </a:srgbClr>
                </a:solidFill>
                <a:latin typeface="Microsoft YaHei"/>
                <a:ea typeface="Microsoft YaHei"/>
              </a:rPr>
              <a:t>六大板块</a:t>
            </a:r>
            <a:endParaRPr/>
          </a:p>
          <a:p>
            <a:pPr>
              <a:lnSpc>
                <a:spcPct val="170000"/>
              </a:lnSpc>
            </a:pPr>
            <a:r>
              <a:rPr lang="zh-CN" sz="1350">
                <a:solidFill>
                  <a:srgbClr val="FFFFFF">
                    <a:alpha val="82000"/>
                  </a:srgbClr>
                </a:solidFill>
                <a:latin typeface="Microsoft YaHei"/>
                <a:ea typeface="Microsoft YaHei"/>
              </a:rPr>
              <a:t>速读</a:t>
            </a:r>
            <a:r>
              <a:rPr lang="en-US" sz="1350">
                <a:solidFill>
                  <a:srgbClr val="FFFFFF">
                    <a:alpha val="82000"/>
                  </a:srgbClr>
                </a:solidFill>
                <a:latin typeface="Microsoft YaHei"/>
                <a:ea typeface="Microsoft YaHei"/>
              </a:rPr>
              <a:t> 2026 </a:t>
            </a:r>
            <a:r>
              <a:rPr lang="zh-CN" sz="1350">
                <a:solidFill>
                  <a:srgbClr val="FFFFFF">
                    <a:alpha val="82000"/>
                  </a:srgbClr>
                </a:solidFill>
                <a:latin typeface="Microsoft YaHei"/>
                <a:ea typeface="Microsoft YaHei"/>
              </a:rPr>
              <a:t>版新规</a:t>
            </a:r>
            <a:endParaRPr/>
          </a:p>
        </p:txBody>
      </p:sp>
      <p:sp>
        <p:nvSpPr>
          <p:cNvPr id="133" name=""/>
          <p:cNvSpPr/>
          <p:nvPr/>
        </p:nvSpPr>
        <p:spPr>
          <a:xfrm rot="0" flipH="0" flipV="0">
            <a:off x="4095750" y="914400"/>
            <a:ext cx="7486650" cy="657225"/>
          </a:xfrm>
          <a:custGeom>
            <a:pathLst>
              <a:path w="786" h="69">
                <a:moveTo>
                  <a:pt x="0" y="68"/>
                </a:moveTo>
                <a:lnTo>
                  <a:pt x="786" y="68"/>
                </a:lnTo>
                <a:lnTo>
                  <a:pt x="786" y="69"/>
                </a:lnTo>
                <a:lnTo>
                  <a:pt x="0" y="69"/>
                </a:lnTo>
                <a:close/>
              </a:path>
            </a:pathLst>
          </a:custGeom>
          <a:solidFill>
            <a:srgbClr val="EAF1F8"/>
          </a:solidFill>
          <a:ln/>
        </p:spPr>
        <p:txBody>
          <a:bodyPr/>
          <a:p/>
        </p:txBody>
      </p:sp>
      <p:sp>
        <p:nvSpPr>
          <p:cNvPr id="134" name="" descr="{&quot;isTemplate&quot;:true,&quot;type&quot;:&quot;text&quot;}"/>
          <p:cNvSpPr txBox="1"/>
          <p:nvPr/>
        </p:nvSpPr>
        <p:spPr>
          <a:xfrm rot="0" flipH="0" flipV="0">
            <a:off x="4095750" y="971550"/>
            <a:ext cx="49530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550" b="1">
                <a:solidFill>
                  <a:srgbClr val="C8102E"/>
                </a:solidFill>
                <a:latin typeface="Microsoft YaHei"/>
                <a:ea typeface="Microsoft YaHei"/>
              </a:rPr>
              <a:t>01</a:t>
            </a:r>
            <a:endParaRPr/>
          </a:p>
        </p:txBody>
      </p:sp>
      <p:sp>
        <p:nvSpPr>
          <p:cNvPr id="135" name="" descr="{&quot;isTemplate&quot;:true,&quot;type&quot;:&quot;text&quot;}"/>
          <p:cNvSpPr txBox="1"/>
          <p:nvPr/>
        </p:nvSpPr>
        <p:spPr>
          <a:xfrm rot="0" flipH="0" flipV="0">
            <a:off x="4819650" y="914400"/>
            <a:ext cx="20574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1A2733"/>
                </a:solidFill>
                <a:latin typeface="Microsoft YaHei"/>
                <a:ea typeface="Microsoft YaHei"/>
              </a:rPr>
              <a:t>政策背景与出台过程</a:t>
            </a:r>
            <a:endParaRPr/>
          </a:p>
        </p:txBody>
      </p:sp>
      <p:sp>
        <p:nvSpPr>
          <p:cNvPr id="136" name=""/>
          <p:cNvSpPr/>
          <p:nvPr/>
        </p:nvSpPr>
        <p:spPr>
          <a:xfrm rot="0" flipH="0" flipV="0">
            <a:off x="4095750" y="1838325"/>
            <a:ext cx="7486650" cy="657225"/>
          </a:xfrm>
          <a:custGeom>
            <a:pathLst>
              <a:path w="786" h="69">
                <a:moveTo>
                  <a:pt x="0" y="68"/>
                </a:moveTo>
                <a:lnTo>
                  <a:pt x="786" y="68"/>
                </a:lnTo>
                <a:lnTo>
                  <a:pt x="786" y="69"/>
                </a:lnTo>
                <a:lnTo>
                  <a:pt x="0" y="69"/>
                </a:lnTo>
                <a:close/>
              </a:path>
            </a:pathLst>
          </a:custGeom>
          <a:solidFill>
            <a:srgbClr val="EAF1F8"/>
          </a:solidFill>
          <a:ln/>
        </p:spPr>
        <p:txBody>
          <a:bodyPr/>
          <a:p/>
        </p:txBody>
      </p:sp>
      <p:sp>
        <p:nvSpPr>
          <p:cNvPr id="137" name="" descr="{&quot;isTemplate&quot;:true,&quot;type&quot;:&quot;text&quot;}"/>
          <p:cNvSpPr txBox="1"/>
          <p:nvPr/>
        </p:nvSpPr>
        <p:spPr>
          <a:xfrm rot="0" flipH="0" flipV="0">
            <a:off x="4095750" y="1895475"/>
            <a:ext cx="49530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550" b="1">
                <a:solidFill>
                  <a:srgbClr val="C8102E"/>
                </a:solidFill>
                <a:latin typeface="Microsoft YaHei"/>
                <a:ea typeface="Microsoft YaHei"/>
              </a:rPr>
              <a:t>02</a:t>
            </a:r>
            <a:endParaRPr/>
          </a:p>
        </p:txBody>
      </p:sp>
      <p:sp>
        <p:nvSpPr>
          <p:cNvPr id="138" name="" descr="{&quot;isTemplate&quot;:true,&quot;type&quot;:&quot;text&quot;}"/>
          <p:cNvSpPr txBox="1"/>
          <p:nvPr/>
        </p:nvSpPr>
        <p:spPr>
          <a:xfrm rot="0" flipH="0" flipV="0">
            <a:off x="4819650" y="1838325"/>
            <a:ext cx="15240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1A2733"/>
                </a:solidFill>
                <a:latin typeface="Microsoft YaHei"/>
                <a:ea typeface="Microsoft YaHei"/>
              </a:rPr>
              <a:t>三大核心变化</a:t>
            </a:r>
            <a:endParaRPr/>
          </a:p>
        </p:txBody>
      </p:sp>
      <p:sp>
        <p:nvSpPr>
          <p:cNvPr id="139" name=""/>
          <p:cNvSpPr/>
          <p:nvPr/>
        </p:nvSpPr>
        <p:spPr>
          <a:xfrm rot="0" flipH="0" flipV="0">
            <a:off x="4095750" y="2762250"/>
            <a:ext cx="7486650" cy="657225"/>
          </a:xfrm>
          <a:custGeom>
            <a:pathLst>
              <a:path w="786" h="69">
                <a:moveTo>
                  <a:pt x="0" y="68"/>
                </a:moveTo>
                <a:lnTo>
                  <a:pt x="786" y="68"/>
                </a:lnTo>
                <a:lnTo>
                  <a:pt x="786" y="69"/>
                </a:lnTo>
                <a:lnTo>
                  <a:pt x="0" y="69"/>
                </a:lnTo>
                <a:close/>
              </a:path>
            </a:pathLst>
          </a:custGeom>
          <a:solidFill>
            <a:srgbClr val="EAF1F8"/>
          </a:solidFill>
          <a:ln/>
        </p:spPr>
        <p:txBody>
          <a:bodyPr/>
          <a:p/>
        </p:txBody>
      </p:sp>
      <p:sp>
        <p:nvSpPr>
          <p:cNvPr id="140" name="" descr="{&quot;isTemplate&quot;:true,&quot;type&quot;:&quot;text&quot;}"/>
          <p:cNvSpPr txBox="1"/>
          <p:nvPr/>
        </p:nvSpPr>
        <p:spPr>
          <a:xfrm rot="0" flipH="0" flipV="0">
            <a:off x="4095750" y="2819400"/>
            <a:ext cx="49530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550" b="1">
                <a:solidFill>
                  <a:srgbClr val="C8102E"/>
                </a:solidFill>
                <a:latin typeface="Microsoft YaHei"/>
                <a:ea typeface="Microsoft YaHei"/>
              </a:rPr>
              <a:t>03</a:t>
            </a:r>
            <a:endParaRPr/>
          </a:p>
        </p:txBody>
      </p:sp>
      <p:sp>
        <p:nvSpPr>
          <p:cNvPr id="141" name="" descr="{&quot;isTemplate&quot;:true,&quot;type&quot;:&quot;text&quot;}"/>
          <p:cNvSpPr txBox="1"/>
          <p:nvPr/>
        </p:nvSpPr>
        <p:spPr>
          <a:xfrm rot="0" flipH="0" flipV="0">
            <a:off x="4819650" y="2762250"/>
            <a:ext cx="20574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1A2733"/>
                </a:solidFill>
                <a:latin typeface="Microsoft YaHei"/>
                <a:ea typeface="Microsoft YaHei"/>
              </a:rPr>
              <a:t>适用条件（谁能用）</a:t>
            </a:r>
            <a:endParaRPr/>
          </a:p>
        </p:txBody>
      </p:sp>
      <p:sp>
        <p:nvSpPr>
          <p:cNvPr id="142" name=""/>
          <p:cNvSpPr/>
          <p:nvPr/>
        </p:nvSpPr>
        <p:spPr>
          <a:xfrm rot="0" flipH="0" flipV="0">
            <a:off x="4095750" y="3695700"/>
            <a:ext cx="7486650" cy="657225"/>
          </a:xfrm>
          <a:custGeom>
            <a:pathLst>
              <a:path w="786" h="69">
                <a:moveTo>
                  <a:pt x="0" y="68"/>
                </a:moveTo>
                <a:lnTo>
                  <a:pt x="786" y="68"/>
                </a:lnTo>
                <a:lnTo>
                  <a:pt x="786" y="69"/>
                </a:lnTo>
                <a:lnTo>
                  <a:pt x="0" y="69"/>
                </a:lnTo>
                <a:close/>
              </a:path>
            </a:pathLst>
          </a:custGeom>
          <a:solidFill>
            <a:srgbClr val="EAF1F8"/>
          </a:solidFill>
          <a:ln/>
        </p:spPr>
        <p:txBody>
          <a:bodyPr/>
          <a:p/>
        </p:txBody>
      </p:sp>
      <p:sp>
        <p:nvSpPr>
          <p:cNvPr id="143" name="" descr="{&quot;isTemplate&quot;:true,&quot;type&quot;:&quot;text&quot;}"/>
          <p:cNvSpPr txBox="1"/>
          <p:nvPr/>
        </p:nvSpPr>
        <p:spPr>
          <a:xfrm rot="0" flipH="0" flipV="0">
            <a:off x="4095750" y="3752850"/>
            <a:ext cx="49530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550" b="1">
                <a:solidFill>
                  <a:srgbClr val="C8102E"/>
                </a:solidFill>
                <a:latin typeface="Microsoft YaHei"/>
                <a:ea typeface="Microsoft YaHei"/>
              </a:rPr>
              <a:t>04</a:t>
            </a:r>
            <a:endParaRPr/>
          </a:p>
        </p:txBody>
      </p:sp>
      <p:sp>
        <p:nvSpPr>
          <p:cNvPr id="144" name="" descr="{&quot;isTemplate&quot;:true,&quot;type&quot;:&quot;text&quot;}"/>
          <p:cNvSpPr txBox="1"/>
          <p:nvPr/>
        </p:nvSpPr>
        <p:spPr>
          <a:xfrm rot="0" flipH="0" flipV="0">
            <a:off x="4819650" y="3695700"/>
            <a:ext cx="16764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1A2733"/>
                </a:solidFill>
                <a:latin typeface="Microsoft YaHei"/>
                <a:ea typeface="Microsoft YaHei"/>
              </a:rPr>
              <a:t>办理流程与材料</a:t>
            </a:r>
            <a:endParaRPr/>
          </a:p>
        </p:txBody>
      </p:sp>
      <p:sp>
        <p:nvSpPr>
          <p:cNvPr id="145" name=""/>
          <p:cNvSpPr/>
          <p:nvPr/>
        </p:nvSpPr>
        <p:spPr>
          <a:xfrm rot="0" flipH="0" flipV="0">
            <a:off x="4095750" y="4619625"/>
            <a:ext cx="7486650" cy="657225"/>
          </a:xfrm>
          <a:custGeom>
            <a:pathLst>
              <a:path w="786" h="69">
                <a:moveTo>
                  <a:pt x="0" y="68"/>
                </a:moveTo>
                <a:lnTo>
                  <a:pt x="786" y="68"/>
                </a:lnTo>
                <a:lnTo>
                  <a:pt x="786" y="69"/>
                </a:lnTo>
                <a:lnTo>
                  <a:pt x="0" y="69"/>
                </a:lnTo>
                <a:close/>
              </a:path>
            </a:pathLst>
          </a:custGeom>
          <a:solidFill>
            <a:srgbClr val="EAF1F8"/>
          </a:solidFill>
          <a:ln/>
        </p:spPr>
        <p:txBody>
          <a:bodyPr/>
          <a:p/>
        </p:txBody>
      </p:sp>
      <p:sp>
        <p:nvSpPr>
          <p:cNvPr id="146" name="" descr="{&quot;isTemplate&quot;:true,&quot;type&quot;:&quot;text&quot;}"/>
          <p:cNvSpPr txBox="1"/>
          <p:nvPr/>
        </p:nvSpPr>
        <p:spPr>
          <a:xfrm rot="0" flipH="0" flipV="0">
            <a:off x="4095750" y="4676775"/>
            <a:ext cx="49530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550" b="1">
                <a:solidFill>
                  <a:srgbClr val="C8102E"/>
                </a:solidFill>
                <a:latin typeface="Microsoft YaHei"/>
                <a:ea typeface="Microsoft YaHei"/>
              </a:rPr>
              <a:t>05</a:t>
            </a:r>
            <a:endParaRPr/>
          </a:p>
        </p:txBody>
      </p:sp>
      <p:sp>
        <p:nvSpPr>
          <p:cNvPr id="147" name="" descr="{&quot;isTemplate&quot;:true,&quot;type&quot;:&quot;text&quot;}"/>
          <p:cNvSpPr txBox="1"/>
          <p:nvPr/>
        </p:nvSpPr>
        <p:spPr>
          <a:xfrm rot="0" flipH="0" flipV="0">
            <a:off x="4819650" y="4619625"/>
            <a:ext cx="19812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1A2733"/>
                </a:solidFill>
                <a:latin typeface="Microsoft YaHei"/>
                <a:ea typeface="Microsoft YaHei"/>
              </a:rPr>
              <a:t>审查时限与终止</a:t>
            </a:r>
            <a:endParaRPr/>
          </a:p>
        </p:txBody>
      </p:sp>
      <p:sp>
        <p:nvSpPr>
          <p:cNvPr id="148" name=""/>
          <p:cNvSpPr/>
          <p:nvPr/>
        </p:nvSpPr>
        <p:spPr>
          <a:xfrm rot="0" flipH="0" flipV="0">
            <a:off x="4095750" y="5543550"/>
            <a:ext cx="7486650" cy="657225"/>
          </a:xfrm>
          <a:custGeom>
            <a:pathLst>
              <a:path w="786" h="69">
                <a:moveTo>
                  <a:pt x="0" y="68"/>
                </a:moveTo>
                <a:lnTo>
                  <a:pt x="786" y="68"/>
                </a:lnTo>
                <a:lnTo>
                  <a:pt x="786" y="69"/>
                </a:lnTo>
                <a:lnTo>
                  <a:pt x="0" y="69"/>
                </a:lnTo>
                <a:close/>
              </a:path>
            </a:pathLst>
          </a:custGeom>
          <a:solidFill>
            <a:srgbClr val="EAF1F8"/>
          </a:solidFill>
          <a:ln/>
        </p:spPr>
        <p:txBody>
          <a:bodyPr/>
          <a:p/>
        </p:txBody>
      </p:sp>
      <p:sp>
        <p:nvSpPr>
          <p:cNvPr id="149" name="" descr="{&quot;isTemplate&quot;:true,&quot;type&quot;:&quot;text&quot;}"/>
          <p:cNvSpPr txBox="1"/>
          <p:nvPr/>
        </p:nvSpPr>
        <p:spPr>
          <a:xfrm rot="0" flipH="0" flipV="0">
            <a:off x="4095750" y="5600700"/>
            <a:ext cx="49530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550" b="1">
                <a:solidFill>
                  <a:srgbClr val="C8102E"/>
                </a:solidFill>
                <a:latin typeface="Microsoft YaHei"/>
                <a:ea typeface="Microsoft YaHei"/>
              </a:rPr>
              <a:t>06</a:t>
            </a:r>
            <a:endParaRPr/>
          </a:p>
        </p:txBody>
      </p:sp>
      <p:sp>
        <p:nvSpPr>
          <p:cNvPr id="150" name="" descr="{&quot;isTemplate&quot;:true,&quot;type&quot;:&quot;text&quot;}"/>
          <p:cNvSpPr txBox="1"/>
          <p:nvPr/>
        </p:nvSpPr>
        <p:spPr>
          <a:xfrm rot="0" flipH="0" flipV="0">
            <a:off x="4819650" y="5543550"/>
            <a:ext cx="2257425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1A2733"/>
                </a:solidFill>
                <a:latin typeface="Microsoft YaHei"/>
                <a:ea typeface="Microsoft YaHei"/>
              </a:rPr>
              <a:t>监督管理与实务建议</a:t>
            </a:r>
            <a:endParaRPr/>
          </a:p>
        </p:txBody>
      </p:sp>
      <p:sp>
        <p:nvSpPr>
          <p:cNvPr id="151" name="" descr="{&quot;isTemplate&quot;:true,&quot;type&quot;:&quot;text&quot;}"/>
          <p:cNvSpPr txBox="1"/>
          <p:nvPr/>
        </p:nvSpPr>
        <p:spPr>
          <a:xfrm rot="0" flipH="0" flipV="0">
            <a:off x="4819650" y="1228725"/>
            <a:ext cx="20574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为何改、怎么改出来的</a:t>
            </a:r>
            <a:endParaRPr/>
          </a:p>
        </p:txBody>
      </p:sp>
      <p:sp>
        <p:nvSpPr>
          <p:cNvPr id="152" name="" descr="{&quot;isTemplate&quot;:true,&quot;type&quot;:&quot;text&quot;}"/>
          <p:cNvSpPr txBox="1"/>
          <p:nvPr/>
        </p:nvSpPr>
        <p:spPr>
          <a:xfrm rot="0" flipH="0" flipV="0">
            <a:off x="4819650" y="2152650"/>
            <a:ext cx="15240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新办法改了哪三条主线</a:t>
            </a:r>
            <a:endParaRPr/>
          </a:p>
        </p:txBody>
      </p:sp>
      <p:sp>
        <p:nvSpPr>
          <p:cNvPr id="153" name="" descr="{&quot;isTemplate&quot;:true,&quot;type&quot;:&quot;text&quot;}"/>
          <p:cNvSpPr txBox="1"/>
          <p:nvPr/>
        </p:nvSpPr>
        <p:spPr>
          <a:xfrm rot="0" flipH="0" flipV="0">
            <a:off x="4819650" y="3076575"/>
            <a:ext cx="20574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案件范围、请求情形与禁区</a:t>
            </a:r>
            <a:endParaRPr/>
          </a:p>
        </p:txBody>
      </p:sp>
      <p:sp>
        <p:nvSpPr>
          <p:cNvPr id="154" name="" descr="{&quot;isTemplate&quot;:true,&quot;type&quot;:&quot;text&quot;}"/>
          <p:cNvSpPr txBox="1"/>
          <p:nvPr/>
        </p:nvSpPr>
        <p:spPr>
          <a:xfrm rot="0" flipH="0" flipV="0">
            <a:off x="4819650" y="4010025"/>
            <a:ext cx="16764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谁提交、交什么、怎么审</a:t>
            </a:r>
            <a:endParaRPr/>
          </a:p>
        </p:txBody>
      </p:sp>
      <p:sp>
        <p:nvSpPr>
          <p:cNvPr id="155" name="" descr="{&quot;isTemplate&quot;:true,&quot;type&quot;:&quot;text&quot;}"/>
          <p:cNvSpPr txBox="1"/>
          <p:nvPr/>
        </p:nvSpPr>
        <p:spPr>
          <a:xfrm rot="0" flipH="0" flipV="0">
            <a:off x="4819650" y="4933950"/>
            <a:ext cx="19812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多久出结果、什么情况会终止</a:t>
            </a:r>
            <a:endParaRPr/>
          </a:p>
        </p:txBody>
      </p:sp>
      <p:sp>
        <p:nvSpPr>
          <p:cNvPr id="156" name="" descr="{&quot;isTemplate&quot;:true,&quot;type&quot;:&quot;text&quot;}"/>
          <p:cNvSpPr txBox="1"/>
          <p:nvPr/>
        </p:nvSpPr>
        <p:spPr>
          <a:xfrm rot="0" flipH="0" flipV="0">
            <a:off x="4819650" y="5857875"/>
            <a:ext cx="2257425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监管罚则</a:t>
            </a:r>
            <a:r>
              <a:rPr lang="en-US" sz="120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 + </a:t>
            </a:r>
            <a:r>
              <a:rPr lang="zh-CN" sz="120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机构</a:t>
            </a:r>
            <a:r>
              <a:rPr lang="en-US" sz="120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/</a:t>
            </a:r>
            <a:r>
              <a:rPr lang="zh-CN" sz="120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申请人如何用好</a:t>
            </a:r>
            <a:endParaRPr/>
          </a:p>
        </p:txBody>
      </p:sp>
    </p:spTree>
  </p:cSld>
</p:sld>
</file>

<file path=ppt/slides/slide3.xml><?xml version="1.0" encoding="utf-8"?>
<p:sld xmlns:p="http://schemas.openxmlformats.org/presentationml/2006/main" xmlns:a="http://schemas.openxmlformats.org/drawingml/2006/main">
  <p:cSld>
    <p:spTree>
      <p:nvGrpSpPr>
        <p:cNvPr id="157" name="" descr="&lt;Slide style={{ background: '#FFFFFF', padding: '0', fontFamily: &quot;'Microsoft YaHei','PingFang SC',sans-serif&quot; }}&gt;&#10;  &lt;Box style={{ position: 'absolute', left: 64, top: 36, right: 64, flexDirection: 'row', alignItems: 'center', gap: 16 }}&gt;&#10;    &lt;Box style={{ width: 6, height: 40, background: '#C8102E', borderRadius: 3 }} /&gt;&#10;    &lt;Text style={{ fontSize: 34, fontWeight: 'bold', color: '#1A2733' }}&gt;政策背景与出台过程&lt;/Text&gt;&#10;  &lt;/Box&gt;&#10;&#10;  &lt;Box style={{ position: 'absolute', left: 64, top: 128, right: 64, bottom: 72, flexDirection: 'row', gap: 48 }}&gt;&#10;    &lt;Box style={{ flex: 1, flexDirection: 'column', justifyContent: 'center', gap: 26 }}&gt;&#10;      &lt;Text style={{ fontSize: 22, fontWeight: 'bold', color: '#15457A' }}&gt;为何要修改？&lt;/Text&gt;&#10;      &lt;Box style={{ flexDirection: 'row', gap: 14, alignItems: 'flex-start' }}&gt;&#10;        &lt;Box style={{ width: 10, height: 10, borderRadius: 5, background: '#C8102E', marginTop: 10 }} /&gt;&#10;        &lt;Box&gt;&#10;          &lt;Text style={{ fontSize: 20, fontWeight: 'bold', color: '#1A2733' }}&gt;落实党中央、国务院决策部署&lt;/Text&gt;&#10;          &lt;Text style={{ fontSize: 17, color: '#1A2733', opacity: 0.7, lineHeight: 1.6, marginTop: 4 }}&gt;提高审查质量与效率，实行差别化产业与区域政策，完善审查制度。&lt;/Text&gt;&#10;        &lt;/Box&gt;&#10;      &lt;/Box&gt;&#10;      &lt;Box style={{ flexDirection: 'row', gap: 14, alignItems: 'flex-start' }}&gt;&#10;        &lt;Box style={{ width: 10, height: 10, borderRadius: 5, background: '#C8102E', marginTop: 10 }} /&gt;&#10;        &lt;Box&gt;&#10;          &lt;Text style={{ fontSize: 20, fontWeight: 'bold', color: '#1A2733' }}&gt;衔接新专利法及实施细则&lt;/Text&gt;&#10;          &lt;Text style={{ fontSize: 17, color: '#1A2733', opacity: 0.7, lineHeight: 1.6, marginTop: 4 }}&gt;适配修法变化，将实践中成熟做法固化上升为制度。&lt;/Text&gt;&#10;        &lt;/Box&gt;&#10;      &lt;/Box&gt;&#10;      &lt;Box style={{ flexDirection: 'row', gap: 14, alignItems: 'flex-start' }}&gt;&#10;        &lt;Box style={{ width: 10, height: 10, borderRadius: 5, background: '#C8102E', marginTop: 10 }} /&gt;&#10;        &lt;Box&gt;&#10;          &lt;Text style={{ fontSize: 20, fontWeight: 'bold', color: '#1A2733' }}&gt;服务新质生产力&lt;/Text&gt;&#10;          &lt;Text style={{ fontSize: 17, color: '#1A2733', opacity: 0.7, lineHeight: 1.6, marginTop: 4 }}&gt;更好发挥优先审查作用，支撑高质量、高价值专利培育。&lt;/Text&gt;&#10;        &lt;/Box&gt;&#10;      &lt;/Box&gt;&#10;    &lt;/Box&gt;&#10;&#10;    &lt;Box style={{ width: 2, background: '#EAF1F8' }} /&gt;&#10;&#10;    &lt;Box style={{ width: 430, flexDirection: 'column', justifyContent: 'center', gap: 0 }}&gt;&#10;      &lt;Text style={{ fontSize: 20, fontWeight: 'bold', color: '#15457A', marginBottom: 14 }}&gt;出台历程&lt;/Text&gt;&#10;      &lt;Box style={{ flexDirection: 'row', gap: 16, alignItems: 'flex-start' }}&gt;&#10;        &lt;Box style={{ width: 24, flexDirection: 'column', alignItems: 'center' }}&gt;&#10;          &lt;Box style={{ width: 18, height: 18, borderRadius: 9, background: '#C8102E' }} /&gt;&#10;          &lt;Box style={{ width: 2, height: 64, background: '#EAF1F8' }} /&gt;&#10;        &lt;/Box&gt;&#10;        &lt;Box style={{ marginBottom: 8 }}&gt;&#10;          &lt;Text style={{ fontSize: 19, fontWeight: 'bold', color: '#C8102E' }}&gt;2025.11 – 12&lt;/Text&gt;&#10;          &lt;Text style={{ fontSize: 16, color: '#1A2733', opacity: 0.75 }}&gt;定向征求意见&lt;/Text&gt;&#10;        &lt;/Box&gt;&#10;      &lt;/Box&gt;&#10;      &lt;Box style={{ flexDirection: 'row', gap: 16, alignItems: 'flex-start' }}&gt;&#10;        &lt;Box style={{ width: 24, flexDirection: 'column', alignItems: 'center' }}&gt;&#10;          &lt;Box style={{ width: 18, height: 18, borderRadius: 9, background: '#15457A' }} /&gt;&#10;          &lt;Box style={{ width: 2, height: 64, background: '#EAF1F8' }} /&gt;&#10;        &lt;/Box&gt;&#10;        &lt;Box style={{ marginBottom: 8 }}&gt;&#10;          &lt;Text style={{ fontSize: 19, fontWeight: 'bold', color: '#15457A' }}&gt;2026.2 – 3&lt;/Text&gt;&#10;          &lt;Text style={{ fontSize: 16, color: '#1A2733', opacity: 0.75 }}&gt;向社会公开征求意见&lt;/Text&gt;&#10;        &lt;/Box&gt;&#10;      &lt;/Box&gt;&#10;      &lt;Box style={{ flexDirection: 'row', gap: 16, alignItems: 'flex-start' }}&gt;&#10;        &lt;Box style={{ width: 24, flexDirection: 'column', alignItems: 'center' }}&gt;&#10;          &lt;Box style={{ width: 18, height: 18, borderRadius: 9, background: '#15457A' }} /&gt;&#10;          &lt;Box style={{ width: 2, height: 64, background: '#EAF1F8' }} /&gt;&#10;        &lt;/Box&gt;&#10;        &lt;Box style={{ marginBottom: 8 }}&gt;&#10;          &lt;Text style={{ fontSize: 19, fontWeight: 'bold', color: '#15457A' }}&gt;2026.7.16&lt;/Text&gt;&#10;          &lt;Text style={{ fontSize: 16, color: '#1A2733', opacity: 0.75 }}&gt;第 4 次局务会议审议通过&lt;/Text&gt;&#10;        &lt;/Box&gt;&#10;      &lt;/Box&gt;&#10;      &lt;Box style={{ flexDirection: 'row', gap: 16, alignItems: 'flex-start' }}&gt;&#10;        &lt;Box style={{ width: 24, flexDirection: 'column', alignItems: 'center' }}&gt;&#10;          &lt;Box style={{ width: 18, height: 18, borderRadius: 9, background: '#15457A' }} /&gt;&#10;          &lt;Box style={{ width: 2, height: 64, background: '#EAF1F8' }} /&gt;&#10;        &lt;/Box&gt;&#10;        &lt;Box style={{ marginBottom: 8 }}&gt;&#10;          &lt;Text style={{ fontSize: 19, fontWeight: 'bold', color: '#15457A' }}&gt;2026.7.28&lt;/Text&gt;&#10;          &lt;Text style={{ fontSize: 16, color: '#1A2733', opacity: 0.75 }}&gt;申长雨局长签署第八十五号令公布&lt;/Text&gt;&#10;        &lt;/Box&gt;&#10;      &lt;/Box&gt;&#10;      &lt;Box style={{ flexDirection: 'row', gap: 16, alignItems: 'flex-start' }}&gt;&#10;        &lt;Box style={{ width: 24, flexDirection: 'column', alignItems: 'center' }}&gt;&#10;          &lt;Box style={{ width: 22, height: 22, borderRadius: 11, background: '#C8102E', border: '3px solid #fff', boxShadow: '0 0 0 2px #C8102E' }} /&gt;&#10;        &lt;/Box&gt;&#10;        &lt;Box&gt;&#10;          &lt;Text style={{ fontSize: 19, fontWeight: 'bold', color: '#C8102E' }}&gt;2026.9.1&lt;/Text&gt;&#10;          &lt;Text style={{ fontSize: 16, color: '#1A2733', opacity: 0.75 }}&gt;正式施行（原七十六号令废止）&lt;/Text&gt;&#10;        &lt;/Box&gt;&#10;      &lt;/Box&gt;&#10;    &lt;/Box&gt;&#10;  &lt;/Box&gt;&#10;&#10;  &lt;Box style={{ position: 'absolute', left: 64, right: 64, bottom: 18, flexDirection: 'row', justifyContent: 'space-between' }}&gt;&#10;    &lt;Text style={{ color: '#1A2733', opacity: 0.5, fontSize: 14 }}&gt;专利优先审查管理办法 · 2026修订&lt;/Text&gt;&#10;    &lt;Text style={{ color: '#1A2733', opacity: 0.5, fontSize: 14 }}&gt;03 / 14&lt;/Text&gt;&#10;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59" name=""/>
          <p:cNvSpPr/>
          <p:nvPr/>
        </p:nvSpPr>
        <p:spPr>
          <a:xfrm rot="0" flipH="0" flipV="0">
            <a:off x="609600" y="352425"/>
            <a:ext cx="57150" cy="38100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160" name="" descr="{&quot;isTemplate&quot;:true,&quot;type&quot;:&quot;text&quot;}"/>
          <p:cNvSpPr txBox="1"/>
          <p:nvPr/>
        </p:nvSpPr>
        <p:spPr>
          <a:xfrm rot="0" flipH="0" flipV="0">
            <a:off x="819150" y="342900"/>
            <a:ext cx="291465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A2733"/>
                </a:solidFill>
                <a:latin typeface="Microsoft YaHei"/>
                <a:ea typeface="Microsoft YaHei"/>
              </a:rPr>
              <a:t>政策背景与出台过程</a:t>
            </a:r>
            <a:endParaRPr/>
          </a:p>
        </p:txBody>
      </p:sp>
      <p:sp>
        <p:nvSpPr>
          <p:cNvPr id="161" name="" descr="{&quot;isTemplate&quot;:true,&quot;type&quot;:&quot;text&quot;}"/>
          <p:cNvSpPr txBox="1"/>
          <p:nvPr/>
        </p:nvSpPr>
        <p:spPr>
          <a:xfrm rot="0" flipH="0" flipV="0">
            <a:off x="609600" y="2324100"/>
            <a:ext cx="59436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15457A"/>
                </a:solidFill>
                <a:latin typeface="Microsoft YaHei"/>
                <a:ea typeface="Microsoft YaHei"/>
              </a:rPr>
              <a:t>为何要修改？</a:t>
            </a:r>
            <a:endParaRPr/>
          </a:p>
        </p:txBody>
      </p:sp>
      <p:sp>
        <p:nvSpPr>
          <p:cNvPr id="162" name=""/>
          <p:cNvSpPr/>
          <p:nvPr/>
        </p:nvSpPr>
        <p:spPr>
          <a:xfrm rot="0" flipH="0" flipV="0">
            <a:off x="609600" y="2924175"/>
            <a:ext cx="95250" cy="9525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163" name="" descr="{&quot;isTemplate&quot;:true,&quot;type&quot;:&quot;text&quot;}"/>
          <p:cNvSpPr txBox="1"/>
          <p:nvPr/>
        </p:nvSpPr>
        <p:spPr>
          <a:xfrm rot="0" flipH="0" flipV="0">
            <a:off x="838200" y="2828925"/>
            <a:ext cx="4857750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1A2733"/>
                </a:solidFill>
                <a:latin typeface="Microsoft YaHei"/>
                <a:ea typeface="Microsoft YaHei"/>
              </a:rPr>
              <a:t>落实党中央、国务院决策部署</a:t>
            </a:r>
            <a:endParaRPr/>
          </a:p>
        </p:txBody>
      </p:sp>
      <p:sp>
        <p:nvSpPr>
          <p:cNvPr id="164" name=""/>
          <p:cNvSpPr/>
          <p:nvPr/>
        </p:nvSpPr>
        <p:spPr>
          <a:xfrm rot="0" flipH="0" flipV="0">
            <a:off x="609600" y="3752850"/>
            <a:ext cx="95250" cy="9525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165" name="" descr="{&quot;isTemplate&quot;:true,&quot;type&quot;:&quot;text&quot;}"/>
          <p:cNvSpPr txBox="1"/>
          <p:nvPr/>
        </p:nvSpPr>
        <p:spPr>
          <a:xfrm rot="0" flipH="0" flipV="0">
            <a:off x="838200" y="3657600"/>
            <a:ext cx="372427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1A2733"/>
                </a:solidFill>
                <a:latin typeface="Microsoft YaHei"/>
                <a:ea typeface="Microsoft YaHei"/>
              </a:rPr>
              <a:t>衔接新专利法及实施细则</a:t>
            </a:r>
            <a:endParaRPr/>
          </a:p>
        </p:txBody>
      </p:sp>
      <p:sp>
        <p:nvSpPr>
          <p:cNvPr id="166" name=""/>
          <p:cNvSpPr/>
          <p:nvPr/>
        </p:nvSpPr>
        <p:spPr>
          <a:xfrm rot="0" flipH="0" flipV="0">
            <a:off x="609600" y="45815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167" name="" descr="{&quot;isTemplate&quot;:true,&quot;type&quot;:&quot;text&quot;}"/>
          <p:cNvSpPr txBox="1"/>
          <p:nvPr/>
        </p:nvSpPr>
        <p:spPr>
          <a:xfrm rot="0" flipH="0" flipV="0">
            <a:off x="838200" y="4486275"/>
            <a:ext cx="40481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1A2733"/>
                </a:solidFill>
                <a:latin typeface="Microsoft YaHei"/>
                <a:ea typeface="Microsoft YaHei"/>
              </a:rPr>
              <a:t>服务新质生产力</a:t>
            </a:r>
            <a:endParaRPr/>
          </a:p>
        </p:txBody>
      </p:sp>
      <p:sp>
        <p:nvSpPr>
          <p:cNvPr id="168" name=""/>
          <p:cNvSpPr/>
          <p:nvPr/>
        </p:nvSpPr>
        <p:spPr>
          <a:xfrm rot="0" flipH="0" flipV="0">
            <a:off x="7010400" y="1219200"/>
            <a:ext cx="19050" cy="4953000"/>
          </a:xfrm>
          <a:prstGeom prst="rect">
            <a:avLst/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169" name="" descr="{&quot;isTemplate&quot;:true,&quot;type&quot;:&quot;text&quot;}"/>
          <p:cNvSpPr txBox="1"/>
          <p:nvPr/>
        </p:nvSpPr>
        <p:spPr>
          <a:xfrm rot="0" flipH="0" flipV="0">
            <a:off x="7486650" y="1752600"/>
            <a:ext cx="4095750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15457A"/>
                </a:solidFill>
                <a:latin typeface="Microsoft YaHei"/>
                <a:ea typeface="Microsoft YaHei"/>
              </a:rPr>
              <a:t>出台历程</a:t>
            </a:r>
            <a:endParaRPr/>
          </a:p>
        </p:txBody>
      </p:sp>
      <p:sp>
        <p:nvSpPr>
          <p:cNvPr id="170" name=""/>
          <p:cNvSpPr/>
          <p:nvPr/>
        </p:nvSpPr>
        <p:spPr>
          <a:xfrm rot="0" flipH="0" flipV="0">
            <a:off x="7515225" y="2114550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171" name=""/>
          <p:cNvSpPr/>
          <p:nvPr/>
        </p:nvSpPr>
        <p:spPr>
          <a:xfrm rot="0" flipH="0" flipV="0">
            <a:off x="7591425" y="2286000"/>
            <a:ext cx="19050" cy="609600"/>
          </a:xfrm>
          <a:prstGeom prst="rect">
            <a:avLst/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172" name="" descr="{&quot;isTemplate&quot;:true,&quot;type&quot;:&quot;text&quot;}"/>
          <p:cNvSpPr txBox="1"/>
          <p:nvPr/>
        </p:nvSpPr>
        <p:spPr>
          <a:xfrm rot="0" flipH="0" flipV="0">
            <a:off x="7867650" y="2114550"/>
            <a:ext cx="1152525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C8102E"/>
                </a:solidFill>
                <a:latin typeface="Microsoft YaHei"/>
                <a:ea typeface="Microsoft YaHei"/>
              </a:rPr>
              <a:t>2025.11 – 12</a:t>
            </a:r>
            <a:endParaRPr/>
          </a:p>
        </p:txBody>
      </p:sp>
      <p:sp>
        <p:nvSpPr>
          <p:cNvPr id="173" name=""/>
          <p:cNvSpPr/>
          <p:nvPr/>
        </p:nvSpPr>
        <p:spPr>
          <a:xfrm rot="0" flipH="0" flipV="0">
            <a:off x="7515225" y="2895600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15457A"/>
          </a:solidFill>
          <a:ln/>
        </p:spPr>
        <p:txBody>
          <a:bodyPr/>
          <a:p/>
        </p:txBody>
      </p:sp>
      <p:sp>
        <p:nvSpPr>
          <p:cNvPr id="174" name=""/>
          <p:cNvSpPr/>
          <p:nvPr/>
        </p:nvSpPr>
        <p:spPr>
          <a:xfrm rot="0" flipH="0" flipV="0">
            <a:off x="7591425" y="3067050"/>
            <a:ext cx="19050" cy="609600"/>
          </a:xfrm>
          <a:prstGeom prst="rect">
            <a:avLst/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175" name="" descr="{&quot;isTemplate&quot;:true,&quot;type&quot;:&quot;text&quot;}"/>
          <p:cNvSpPr txBox="1"/>
          <p:nvPr/>
        </p:nvSpPr>
        <p:spPr>
          <a:xfrm rot="0" flipH="0" flipV="0">
            <a:off x="7867650" y="2895600"/>
            <a:ext cx="1371600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15457A"/>
                </a:solidFill>
                <a:latin typeface="Microsoft YaHei"/>
                <a:ea typeface="Microsoft YaHei"/>
              </a:rPr>
              <a:t>2026.2 – 3</a:t>
            </a:r>
            <a:endParaRPr/>
          </a:p>
        </p:txBody>
      </p:sp>
      <p:sp>
        <p:nvSpPr>
          <p:cNvPr id="176" name=""/>
          <p:cNvSpPr/>
          <p:nvPr/>
        </p:nvSpPr>
        <p:spPr>
          <a:xfrm rot="0" flipH="0" flipV="0">
            <a:off x="7515225" y="3676650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15457A"/>
          </a:solidFill>
          <a:ln/>
        </p:spPr>
        <p:txBody>
          <a:bodyPr/>
          <a:p/>
        </p:txBody>
      </p:sp>
      <p:sp>
        <p:nvSpPr>
          <p:cNvPr id="177" name=""/>
          <p:cNvSpPr/>
          <p:nvPr/>
        </p:nvSpPr>
        <p:spPr>
          <a:xfrm rot="0" flipH="0" flipV="0">
            <a:off x="7591425" y="3848100"/>
            <a:ext cx="19050" cy="609600"/>
          </a:xfrm>
          <a:prstGeom prst="rect">
            <a:avLst/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178" name="" descr="{&quot;isTemplate&quot;:true,&quot;type&quot;:&quot;text&quot;}"/>
          <p:cNvSpPr txBox="1"/>
          <p:nvPr/>
        </p:nvSpPr>
        <p:spPr>
          <a:xfrm rot="0" flipH="0" flipV="0">
            <a:off x="7867650" y="3676650"/>
            <a:ext cx="1704975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15457A"/>
                </a:solidFill>
                <a:latin typeface="Microsoft YaHei"/>
                <a:ea typeface="Microsoft YaHei"/>
              </a:rPr>
              <a:t>2026.7.16</a:t>
            </a:r>
            <a:endParaRPr/>
          </a:p>
        </p:txBody>
      </p:sp>
      <p:sp>
        <p:nvSpPr>
          <p:cNvPr id="179" name=""/>
          <p:cNvSpPr/>
          <p:nvPr/>
        </p:nvSpPr>
        <p:spPr>
          <a:xfrm rot="0" flipH="0" flipV="0">
            <a:off x="7515225" y="4457700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15457A"/>
          </a:solidFill>
          <a:ln/>
        </p:spPr>
        <p:txBody>
          <a:bodyPr/>
          <a:p/>
        </p:txBody>
      </p:sp>
      <p:sp>
        <p:nvSpPr>
          <p:cNvPr id="180" name=""/>
          <p:cNvSpPr/>
          <p:nvPr/>
        </p:nvSpPr>
        <p:spPr>
          <a:xfrm rot="0" flipH="0" flipV="0">
            <a:off x="7591425" y="4629150"/>
            <a:ext cx="19050" cy="609600"/>
          </a:xfrm>
          <a:prstGeom prst="rect">
            <a:avLst/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181" name="" descr="{&quot;isTemplate&quot;:true,&quot;type&quot;:&quot;text&quot;}"/>
          <p:cNvSpPr txBox="1"/>
          <p:nvPr/>
        </p:nvSpPr>
        <p:spPr>
          <a:xfrm rot="0" flipH="0" flipV="0">
            <a:off x="7867650" y="4457700"/>
            <a:ext cx="2286000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15457A"/>
                </a:solidFill>
                <a:latin typeface="Microsoft YaHei"/>
                <a:ea typeface="Microsoft YaHei"/>
              </a:rPr>
              <a:t>2026.7.28</a:t>
            </a:r>
            <a:endParaRPr/>
          </a:p>
        </p:txBody>
      </p:sp>
      <p:sp>
        <p:nvSpPr>
          <p:cNvPr id="182" name=""/>
          <p:cNvSpPr/>
          <p:nvPr/>
        </p:nvSpPr>
        <p:spPr>
          <a:xfrm rot="0" flipH="0" flipV="0">
            <a:off x="7496175" y="5238750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 w="38100">
            <a:solidFill>
              <a:srgbClr val="FFFFFF"/>
            </a:solidFill>
            <a:prstDash val="solid"/>
          </a:ln>
          <a:effectLst>
            <a:outerShdw blurRad="0" dist="0" dir="0">
              <a:srgbClr val="C8102E"/>
            </a:outerShdw>
          </a:effectLst>
        </p:spPr>
        <p:txBody>
          <a:bodyPr/>
          <a:p/>
        </p:txBody>
      </p:sp>
      <p:sp>
        <p:nvSpPr>
          <p:cNvPr id="183" name="" descr="{&quot;isTemplate&quot;:true,&quot;type&quot;:&quot;text&quot;}"/>
          <p:cNvSpPr txBox="1"/>
          <p:nvPr/>
        </p:nvSpPr>
        <p:spPr>
          <a:xfrm rot="0" flipH="0" flipV="0">
            <a:off x="7867650" y="5238750"/>
            <a:ext cx="2133600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C8102E"/>
                </a:solidFill>
                <a:latin typeface="Microsoft YaHei"/>
                <a:ea typeface="Microsoft YaHei"/>
              </a:rPr>
              <a:t>2026.9.1</a:t>
            </a:r>
            <a:endParaRPr/>
          </a:p>
        </p:txBody>
      </p:sp>
      <p:sp>
        <p:nvSpPr>
          <p:cNvPr id="184" name="" descr="{&quot;isTemplate&quot;:true,&quot;type&quot;:&quot;text&quot;}"/>
          <p:cNvSpPr txBox="1"/>
          <p:nvPr/>
        </p:nvSpPr>
        <p:spPr>
          <a:xfrm rot="0" flipH="0" flipV="0">
            <a:off x="838200" y="3095625"/>
            <a:ext cx="4857750" cy="314325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1275">
                <a:solidFill>
                  <a:srgbClr val="1A2733">
                    <a:alpha val="70000"/>
                  </a:srgbClr>
                </a:solidFill>
                <a:latin typeface="Microsoft YaHei"/>
                <a:ea typeface="Microsoft YaHei"/>
              </a:rPr>
              <a:t>提高审查质量与效率，实行差别化产业与区域政策，完善审查制度。</a:t>
            </a:r>
            <a:endParaRPr/>
          </a:p>
        </p:txBody>
      </p:sp>
      <p:sp>
        <p:nvSpPr>
          <p:cNvPr id="185" name="" descr="{&quot;isTemplate&quot;:true,&quot;type&quot;:&quot;text&quot;}"/>
          <p:cNvSpPr txBox="1"/>
          <p:nvPr/>
        </p:nvSpPr>
        <p:spPr>
          <a:xfrm rot="0" flipH="0" flipV="0">
            <a:off x="838200" y="3924300"/>
            <a:ext cx="3724275" cy="314325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1275">
                <a:solidFill>
                  <a:srgbClr val="1A2733">
                    <a:alpha val="70000"/>
                  </a:srgbClr>
                </a:solidFill>
                <a:latin typeface="Microsoft YaHei"/>
                <a:ea typeface="Microsoft YaHei"/>
              </a:rPr>
              <a:t>适配修法变化，将实践中成熟做法固化上升为制度。</a:t>
            </a:r>
            <a:endParaRPr/>
          </a:p>
        </p:txBody>
      </p:sp>
      <p:sp>
        <p:nvSpPr>
          <p:cNvPr id="186" name="" descr="{&quot;isTemplate&quot;:true,&quot;type&quot;:&quot;text&quot;}"/>
          <p:cNvSpPr txBox="1"/>
          <p:nvPr/>
        </p:nvSpPr>
        <p:spPr>
          <a:xfrm rot="0" flipH="0" flipV="0">
            <a:off x="838200" y="4752975"/>
            <a:ext cx="4048125" cy="314325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1275">
                <a:solidFill>
                  <a:srgbClr val="1A2733">
                    <a:alpha val="70000"/>
                  </a:srgbClr>
                </a:solidFill>
                <a:latin typeface="Microsoft YaHei"/>
                <a:ea typeface="Microsoft YaHei"/>
              </a:rPr>
              <a:t>更好发挥优先审查作用，支撑高质量、高价值专利培育。</a:t>
            </a:r>
            <a:endParaRPr/>
          </a:p>
        </p:txBody>
      </p:sp>
      <p:sp>
        <p:nvSpPr>
          <p:cNvPr id="187" name="" descr="{&quot;isTemplate&quot;:true,&quot;type&quot;:&quot;text&quot;}"/>
          <p:cNvSpPr txBox="1"/>
          <p:nvPr/>
        </p:nvSpPr>
        <p:spPr>
          <a:xfrm rot="0" flipH="0" flipV="0">
            <a:off x="7867650" y="2333625"/>
            <a:ext cx="1152525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定向征求意见</a:t>
            </a:r>
            <a:endParaRPr/>
          </a:p>
        </p:txBody>
      </p:sp>
      <p:sp>
        <p:nvSpPr>
          <p:cNvPr id="188" name="" descr="{&quot;isTemplate&quot;:true,&quot;type&quot;:&quot;text&quot;}"/>
          <p:cNvSpPr txBox="1"/>
          <p:nvPr/>
        </p:nvSpPr>
        <p:spPr>
          <a:xfrm rot="0" flipH="0" flipV="0">
            <a:off x="7867650" y="3114675"/>
            <a:ext cx="13716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向社会公开征求意见</a:t>
            </a:r>
            <a:endParaRPr/>
          </a:p>
        </p:txBody>
      </p:sp>
      <p:sp>
        <p:nvSpPr>
          <p:cNvPr id="189" name="" descr="{&quot;isTemplate&quot;:true,&quot;type&quot;:&quot;text&quot;}"/>
          <p:cNvSpPr txBox="1"/>
          <p:nvPr/>
        </p:nvSpPr>
        <p:spPr>
          <a:xfrm rot="0" flipH="0" flipV="0">
            <a:off x="7867650" y="3895725"/>
            <a:ext cx="1704975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第</a:t>
            </a:r>
            <a:r>
              <a:rPr lang="en-US" sz="1200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 4 </a:t>
            </a:r>
            <a:r>
              <a:rPr lang="zh-CN" sz="1200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次局务会议审议通过</a:t>
            </a:r>
            <a:endParaRPr/>
          </a:p>
        </p:txBody>
      </p:sp>
      <p:sp>
        <p:nvSpPr>
          <p:cNvPr id="190" name="" descr="{&quot;isTemplate&quot;:true,&quot;type&quot;:&quot;text&quot;}"/>
          <p:cNvSpPr txBox="1"/>
          <p:nvPr/>
        </p:nvSpPr>
        <p:spPr>
          <a:xfrm rot="0" flipH="0" flipV="0">
            <a:off x="7867650" y="4676775"/>
            <a:ext cx="22860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申长雨局长签署第八十五号令公布</a:t>
            </a:r>
            <a:endParaRPr/>
          </a:p>
        </p:txBody>
      </p:sp>
      <p:sp>
        <p:nvSpPr>
          <p:cNvPr id="191" name="" descr="{&quot;isTemplate&quot;:true,&quot;type&quot;:&quot;text&quot;}"/>
          <p:cNvSpPr txBox="1"/>
          <p:nvPr/>
        </p:nvSpPr>
        <p:spPr>
          <a:xfrm rot="0" flipH="0" flipV="0">
            <a:off x="7867650" y="5457825"/>
            <a:ext cx="21336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正式施行（原七十六号令废止）</a:t>
            </a:r>
            <a:endParaRPr/>
          </a:p>
        </p:txBody>
      </p:sp>
      <p:sp>
        <p:nvSpPr>
          <p:cNvPr id="192" name="" descr="{&quot;isTemplate&quot;:true,&quot;type&quot;:&quot;text&quot;}"/>
          <p:cNvSpPr txBox="1"/>
          <p:nvPr/>
        </p:nvSpPr>
        <p:spPr>
          <a:xfrm rot="0" flipH="0" flipV="0">
            <a:off x="609600" y="6524625"/>
            <a:ext cx="20288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专利优先审查管理办法</a:t>
            </a: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 · 2026</a:t>
            </a: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修订</a:t>
            </a:r>
            <a:endParaRPr/>
          </a:p>
        </p:txBody>
      </p:sp>
      <p:sp>
        <p:nvSpPr>
          <p:cNvPr id="193" name="" descr="{&quot;isTemplate&quot;:true,&quot;type&quot;:&quot;text&quot;}"/>
          <p:cNvSpPr txBox="1"/>
          <p:nvPr/>
        </p:nvSpPr>
        <p:spPr>
          <a:xfrm rot="0" flipH="0" flipV="0">
            <a:off x="11125200" y="6524625"/>
            <a:ext cx="4572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03 / 14</a:t>
            </a:r>
            <a:endParaRPr/>
          </a:p>
        </p:txBody>
      </p:sp>
    </p:spTree>
  </p:cSld>
</p:sld>
</file>

<file path=ppt/slides/slide4.xml><?xml version="1.0" encoding="utf-8"?>
<p:sld xmlns:p="http://schemas.openxmlformats.org/presentationml/2006/main" xmlns:a="http://schemas.openxmlformats.org/drawingml/2006/main">
  <p:cSld>
    <p:spTree>
      <p:nvGrpSpPr>
        <p:cNvPr id="194" name="" descr="&lt;Slide style={{ background: '#FFFFFF', padding: '0', fontFamily: &quot;'Microsoft YaHei','PingFang SC',sans-serif&quot; }}&gt;&#10;  &lt;Box style={{ position: 'absolute', left: 64, top: 36, right: 64, flexDirection: 'row', alignItems: 'center', gap: 16 }}&gt;&#10;    &lt;Box style={{ width: 6, height: 40, background: '#C8102E', borderRadius: 3 }} /&gt;&#10;    &lt;Text style={{ fontSize: 34, fontWeight: 'bold', color: '#1A2733' }}&gt;三大核心变化&lt;/Text&gt;&#10;    &lt;Text style={{ fontSize: 18, color: '#1A2733', opacity: 0.55, marginLeft: 8 }}&gt;新《办法》改了哪三条主线&lt;/Text&gt;&#10;  &lt;/Box&gt;&#10;&#10;  &lt;Box style={{ position: 'absolute', left: 64, top: 132, right: 64, bottom: 72, flexDirection: 'row', gap: 40, alignItems: 'center' }}&gt;&#10;    &lt;Box style={{ width: 340, alignItems: 'center', justifyContent: 'center' }}&gt;&#10;      &lt;Text style={{ fontSize: 240, fontWeight: 'bold', color: '#15457A', lineHeight: 1 }}&gt;3&lt;/Text&gt;&#10;      &lt;Text style={{ fontSize: 24, fontWeight: 'bold', color: '#C8102E', marginTop: -10 }}&gt;三大修改主线&lt;/Text&gt;&#10;    &lt;/Box&gt;&#10;&#10;    &lt;Box style={{ flex: 1, flexDirection: 'column', gap: 22 }}&gt;&#10;      &lt;Box style={{ flexDirection: 'row', gap: 20, alignItems: 'flex-start', background: '#EAF1F8', borderRadius: 12, padding: 22 }}&gt;&#10;        &lt;Text style={{ fontSize: 40, fontWeight: 'bold', color: '#C8102E' }}&gt;①&lt;/Text&gt;&#10;        &lt;Box&gt;&#10;          &lt;Text style={{ fontSize: 22, fontWeight: 'bold', color: '#1A2733' }}&gt;调整适用条件，突出国家需求&lt;/Text&gt;&#10;          &lt;Text style={{ fontSize: 17, color: '#1A2733', opacity: 0.72, lineHeight: 1.6, marginTop: 6 }}&gt;聚焦新兴产业、未来产业与关键核心技术，明确不予优先审查情形，服务高质量发展。&lt;/Text&gt;&#10;        &lt;/Box&gt;&#10;      &lt;/Box&gt;&#10;      &lt;Box style={{ flexDirection: 'row', gap: 20, alignItems: 'flex-start', background: '#EAF1F8', borderRadius: 12, padding: 22 }}&gt;&#10;        &lt;Text style={{ fontSize: 40, fontWeight: 'bold', color: '#C8102E' }}&gt;②&lt;/Text&gt;&#10;        &lt;Box&gt;&#10;          &lt;Text style={{ fontSize: 22, fontWeight: 'bold', color: '#1A2733' }}&gt;完善全流程管理，强化质量导向&lt;/Text&gt;&#10;          &lt;Text style={{ fontSize: 17, color: '#1A2733', opacity: 0.72, lineHeight: 1.6, marginTop: 6 }}&gt;央地协同、数量统筹与激励约束，明确代理机构服务责任，设失信罚则筑牢质量底线。&lt;/Text&gt;&#10;        &lt;/Box&gt;&#10;      &lt;/Box&gt;&#10;      &lt;Box style={{ flexDirection: 'row', gap: 20, alignItems: 'flex-start', background: '#EAF1F8', borderRadius: 12, padding: 22 }}&gt;&#10;        &lt;Text style={{ fontSize: 40, fontWeight: 'bold', color: '#C8102E' }}&gt;③&lt;/Text&gt;&#10;        &lt;Box&gt;&#10;          &lt;Text style={{ fontSize: 22, fontWeight: 'bold', color: '#1A2733' }}&gt;优化操作程序，提升用户体验&lt;/Text&gt;&#10;          &lt;Text style={{ fontSize: 17, color: '#1A2733', opacity: 0.72, lineHeight: 1.6, marginTop: 6 }}&gt;便利材料提交、明确不额外收费、吸纳成熟做法优化具体操作，办理更顺畅。&lt;/Text&gt;&#10;        &lt;/Box&gt;&#10;      &lt;/Box&gt;&#10;    &lt;/Box&gt;&#10;  &lt;/Box&gt;&#10;&#10;  &lt;Box style={{ position: 'absolute', left: 64, right: 64, bottom: 18, flexDirection: 'row', justifyContent: 'space-between' }}&gt;&#10;    &lt;Text style={{ color: '#1A2733', opacity: 0.5, fontSize: 14 }}&gt;专利优先审查管理办法 · 2026修订&lt;/Text&gt;&#10;    &lt;Text style={{ color: '#1A2733', opacity: 0.5, fontSize: 14 }}&gt;04 / 14&lt;/Text&gt;&#10;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96" name=""/>
          <p:cNvSpPr/>
          <p:nvPr/>
        </p:nvSpPr>
        <p:spPr>
          <a:xfrm rot="0" flipH="0" flipV="0">
            <a:off x="609600" y="352425"/>
            <a:ext cx="57150" cy="38100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197" name="" descr="{&quot;isTemplate&quot;:true,&quot;type&quot;:&quot;text&quot;}"/>
          <p:cNvSpPr txBox="1"/>
          <p:nvPr/>
        </p:nvSpPr>
        <p:spPr>
          <a:xfrm rot="0" flipH="0" flipV="0">
            <a:off x="819150" y="342900"/>
            <a:ext cx="194310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A2733"/>
                </a:solidFill>
                <a:latin typeface="Microsoft YaHei"/>
                <a:ea typeface="Microsoft YaHei"/>
              </a:rPr>
              <a:t>三大核心变化</a:t>
            </a:r>
            <a:endParaRPr/>
          </a:p>
        </p:txBody>
      </p:sp>
      <p:sp>
        <p:nvSpPr>
          <p:cNvPr id="198" name="" descr="{&quot;isTemplate&quot;:true,&quot;type&quot;:&quot;text&quot;}"/>
          <p:cNvSpPr txBox="1"/>
          <p:nvPr/>
        </p:nvSpPr>
        <p:spPr>
          <a:xfrm rot="0" flipH="0" flipV="0">
            <a:off x="2990850" y="438150"/>
            <a:ext cx="20574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新《办法》改了哪三条主线</a:t>
            </a:r>
            <a:endParaRPr/>
          </a:p>
        </p:txBody>
      </p:sp>
      <p:sp>
        <p:nvSpPr>
          <p:cNvPr id="199" name="" descr="{&quot;isTemplate&quot;:true,&quot;type&quot;:&quot;text&quot;}"/>
          <p:cNvSpPr txBox="1"/>
          <p:nvPr/>
        </p:nvSpPr>
        <p:spPr>
          <a:xfrm rot="0" flipH="0" flipV="0">
            <a:off x="1524000" y="2257425"/>
            <a:ext cx="1419225" cy="2743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8000" b="1">
                <a:solidFill>
                  <a:srgbClr val="15457A"/>
                </a:solidFill>
                <a:latin typeface="Microsoft YaHei"/>
                <a:ea typeface="Microsoft YaHei"/>
              </a:rPr>
              <a:t>3</a:t>
            </a:r>
            <a:endParaRPr/>
          </a:p>
        </p:txBody>
      </p:sp>
      <p:sp>
        <p:nvSpPr>
          <p:cNvPr id="200" name="" descr="{&quot;isTemplate&quot;:true,&quot;type&quot;:&quot;text&quot;}"/>
          <p:cNvSpPr txBox="1"/>
          <p:nvPr/>
        </p:nvSpPr>
        <p:spPr>
          <a:xfrm rot="0" flipH="0" flipV="0">
            <a:off x="1543050" y="4905375"/>
            <a:ext cx="13716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C8102E"/>
                </a:solidFill>
                <a:latin typeface="Microsoft YaHei"/>
                <a:ea typeface="Microsoft YaHei"/>
              </a:rPr>
              <a:t>三大修改主线</a:t>
            </a:r>
            <a:endParaRPr/>
          </a:p>
        </p:txBody>
      </p:sp>
      <p:sp>
        <p:nvSpPr>
          <p:cNvPr id="201" name=""/>
          <p:cNvSpPr/>
          <p:nvPr/>
        </p:nvSpPr>
        <p:spPr>
          <a:xfrm rot="0" flipH="0" flipV="0">
            <a:off x="4229100" y="1933575"/>
            <a:ext cx="7353300" cy="1047750"/>
          </a:xfrm>
          <a:prstGeom prst="roundRect">
            <a:avLst>
              <a:gd name="adj" fmla="val 10909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202" name="" descr="{&quot;isTemplate&quot;:true,&quot;type&quot;:&quot;text&quot;}"/>
          <p:cNvSpPr txBox="1"/>
          <p:nvPr/>
        </p:nvSpPr>
        <p:spPr>
          <a:xfrm rot="0" flipH="0" flipV="0">
            <a:off x="4438650" y="2143125"/>
            <a:ext cx="381000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sz="3000" b="1">
                <a:solidFill>
                  <a:srgbClr val="C8102E"/>
                </a:solidFill>
                <a:latin typeface="Microsoft YaHei"/>
                <a:ea typeface="Microsoft YaHei"/>
              </a:rPr>
              <a:t>①</a:t>
            </a:r>
            <a:endParaRPr/>
          </a:p>
        </p:txBody>
      </p:sp>
      <p:sp>
        <p:nvSpPr>
          <p:cNvPr id="203" name="" descr="{&quot;isTemplate&quot;:true,&quot;type&quot;:&quot;text&quot;}"/>
          <p:cNvSpPr txBox="1"/>
          <p:nvPr/>
        </p:nvSpPr>
        <p:spPr>
          <a:xfrm rot="0" flipH="0" flipV="0">
            <a:off x="5010150" y="2143125"/>
            <a:ext cx="615315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1A2733"/>
                </a:solidFill>
                <a:latin typeface="Microsoft YaHei"/>
                <a:ea typeface="Microsoft YaHei"/>
              </a:rPr>
              <a:t>调整适用条件，突出国家需求</a:t>
            </a:r>
            <a:endParaRPr/>
          </a:p>
        </p:txBody>
      </p:sp>
      <p:sp>
        <p:nvSpPr>
          <p:cNvPr id="204" name=""/>
          <p:cNvSpPr/>
          <p:nvPr/>
        </p:nvSpPr>
        <p:spPr>
          <a:xfrm rot="0" flipH="0" flipV="0">
            <a:off x="4229100" y="3190875"/>
            <a:ext cx="7353300" cy="1047750"/>
          </a:xfrm>
          <a:prstGeom prst="roundRect">
            <a:avLst>
              <a:gd name="adj" fmla="val 10909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205" name="" descr="{&quot;isTemplate&quot;:true,&quot;type&quot;:&quot;text&quot;}"/>
          <p:cNvSpPr txBox="1"/>
          <p:nvPr/>
        </p:nvSpPr>
        <p:spPr>
          <a:xfrm rot="0" flipH="0" flipV="0">
            <a:off x="4438650" y="3400425"/>
            <a:ext cx="381000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sz="3000" b="1">
                <a:solidFill>
                  <a:srgbClr val="C8102E"/>
                </a:solidFill>
                <a:latin typeface="Microsoft YaHei"/>
                <a:ea typeface="Microsoft YaHei"/>
              </a:rPr>
              <a:t>②</a:t>
            </a:r>
            <a:endParaRPr/>
          </a:p>
        </p:txBody>
      </p:sp>
      <p:sp>
        <p:nvSpPr>
          <p:cNvPr id="206" name="" descr="{&quot;isTemplate&quot;:true,&quot;type&quot;:&quot;text&quot;}"/>
          <p:cNvSpPr txBox="1"/>
          <p:nvPr/>
        </p:nvSpPr>
        <p:spPr>
          <a:xfrm rot="0" flipH="0" flipV="0">
            <a:off x="5010150" y="3400425"/>
            <a:ext cx="615315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1A2733"/>
                </a:solidFill>
                <a:latin typeface="Microsoft YaHei"/>
                <a:ea typeface="Microsoft YaHei"/>
              </a:rPr>
              <a:t>完善全流程管理，强化质量导向</a:t>
            </a:r>
            <a:endParaRPr/>
          </a:p>
        </p:txBody>
      </p:sp>
      <p:sp>
        <p:nvSpPr>
          <p:cNvPr id="207" name=""/>
          <p:cNvSpPr/>
          <p:nvPr/>
        </p:nvSpPr>
        <p:spPr>
          <a:xfrm rot="0" flipH="0" flipV="0">
            <a:off x="4229100" y="4448175"/>
            <a:ext cx="7353300" cy="1047750"/>
          </a:xfrm>
          <a:prstGeom prst="roundRect">
            <a:avLst>
              <a:gd name="adj" fmla="val 10909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208" name="" descr="{&quot;isTemplate&quot;:true,&quot;type&quot;:&quot;text&quot;}"/>
          <p:cNvSpPr txBox="1"/>
          <p:nvPr/>
        </p:nvSpPr>
        <p:spPr>
          <a:xfrm rot="0" flipH="0" flipV="0">
            <a:off x="4438650" y="4657725"/>
            <a:ext cx="381000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sz="3000" b="1">
                <a:solidFill>
                  <a:srgbClr val="C8102E"/>
                </a:solidFill>
                <a:latin typeface="Microsoft YaHei"/>
                <a:ea typeface="Microsoft YaHei"/>
              </a:rPr>
              <a:t>③</a:t>
            </a:r>
            <a:endParaRPr/>
          </a:p>
        </p:txBody>
      </p:sp>
      <p:sp>
        <p:nvSpPr>
          <p:cNvPr id="209" name="" descr="{&quot;isTemplate&quot;:true,&quot;type&quot;:&quot;text&quot;}"/>
          <p:cNvSpPr txBox="1"/>
          <p:nvPr/>
        </p:nvSpPr>
        <p:spPr>
          <a:xfrm rot="0" flipH="0" flipV="0">
            <a:off x="5010150" y="4657725"/>
            <a:ext cx="550545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1A2733"/>
                </a:solidFill>
                <a:latin typeface="Microsoft YaHei"/>
                <a:ea typeface="Microsoft YaHei"/>
              </a:rPr>
              <a:t>优化操作程序，提升用户体验</a:t>
            </a:r>
            <a:endParaRPr/>
          </a:p>
        </p:txBody>
      </p:sp>
      <p:sp>
        <p:nvSpPr>
          <p:cNvPr id="210" name="" descr="{&quot;isTemplate&quot;:true,&quot;type&quot;:&quot;text&quot;}"/>
          <p:cNvSpPr txBox="1"/>
          <p:nvPr/>
        </p:nvSpPr>
        <p:spPr>
          <a:xfrm rot="0" flipH="0" flipV="0">
            <a:off x="5010150" y="2457450"/>
            <a:ext cx="6153150" cy="314325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1275">
                <a:solidFill>
                  <a:srgbClr val="1A2733">
                    <a:alpha val="72000"/>
                  </a:srgbClr>
                </a:solidFill>
                <a:latin typeface="Microsoft YaHei"/>
                <a:ea typeface="Microsoft YaHei"/>
              </a:rPr>
              <a:t>聚焦新兴产业、未来产业与关键核心技术，明确不予优先审查情形，服务高质量发展。</a:t>
            </a:r>
            <a:endParaRPr/>
          </a:p>
        </p:txBody>
      </p:sp>
      <p:sp>
        <p:nvSpPr>
          <p:cNvPr id="211" name="" descr="{&quot;isTemplate&quot;:true,&quot;type&quot;:&quot;text&quot;}"/>
          <p:cNvSpPr txBox="1"/>
          <p:nvPr/>
        </p:nvSpPr>
        <p:spPr>
          <a:xfrm rot="0" flipH="0" flipV="0">
            <a:off x="5010150" y="3714750"/>
            <a:ext cx="6153150" cy="314325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1275">
                <a:solidFill>
                  <a:srgbClr val="1A2733">
                    <a:alpha val="72000"/>
                  </a:srgbClr>
                </a:solidFill>
                <a:latin typeface="Microsoft YaHei"/>
                <a:ea typeface="Microsoft YaHei"/>
              </a:rPr>
              <a:t>央地协同、数量统筹与激励约束，明确代理机构服务责任，设失信罚则筑牢质量底线。</a:t>
            </a:r>
            <a:endParaRPr/>
          </a:p>
        </p:txBody>
      </p:sp>
      <p:sp>
        <p:nvSpPr>
          <p:cNvPr id="212" name="" descr="{&quot;isTemplate&quot;:true,&quot;type&quot;:&quot;text&quot;}"/>
          <p:cNvSpPr txBox="1"/>
          <p:nvPr/>
        </p:nvSpPr>
        <p:spPr>
          <a:xfrm rot="0" flipH="0" flipV="0">
            <a:off x="5010150" y="4972050"/>
            <a:ext cx="5505450" cy="314325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1275">
                <a:solidFill>
                  <a:srgbClr val="1A2733">
                    <a:alpha val="72000"/>
                  </a:srgbClr>
                </a:solidFill>
                <a:latin typeface="Microsoft YaHei"/>
                <a:ea typeface="Microsoft YaHei"/>
              </a:rPr>
              <a:t>便利材料提交、明确不额外收费、吸纳成熟做法优化具体操作，办理更顺畅。</a:t>
            </a:r>
            <a:endParaRPr/>
          </a:p>
        </p:txBody>
      </p:sp>
      <p:sp>
        <p:nvSpPr>
          <p:cNvPr id="213" name="" descr="{&quot;isTemplate&quot;:true,&quot;type&quot;:&quot;text&quot;}"/>
          <p:cNvSpPr txBox="1"/>
          <p:nvPr/>
        </p:nvSpPr>
        <p:spPr>
          <a:xfrm rot="0" flipH="0" flipV="0">
            <a:off x="609600" y="6524625"/>
            <a:ext cx="20288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专利优先审查管理办法</a:t>
            </a: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 · 2026</a:t>
            </a: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修订</a:t>
            </a:r>
            <a:endParaRPr/>
          </a:p>
        </p:txBody>
      </p:sp>
      <p:sp>
        <p:nvSpPr>
          <p:cNvPr id="214" name="" descr="{&quot;isTemplate&quot;:true,&quot;type&quot;:&quot;text&quot;}"/>
          <p:cNvSpPr txBox="1"/>
          <p:nvPr/>
        </p:nvSpPr>
        <p:spPr>
          <a:xfrm rot="0" flipH="0" flipV="0">
            <a:off x="11125200" y="6524625"/>
            <a:ext cx="4572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04 / 14</a:t>
            </a:r>
            <a:endParaRPr/>
          </a:p>
        </p:txBody>
      </p:sp>
    </p:spTree>
  </p:cSld>
</p:sld>
</file>

<file path=ppt/slides/slide5.xml><?xml version="1.0" encoding="utf-8"?>
<p:sld xmlns:p="http://schemas.openxmlformats.org/presentationml/2006/main" xmlns:r="http://schemas.openxmlformats.org/officeDocument/2006/relationships" xmlns:a="http://schemas.openxmlformats.org/drawingml/2006/main" xmlns:asvg="http://schemas.microsoft.com/office/drawing/2016/SVG/main" xmlns:mc="http://schemas.openxmlformats.org/markup-compatibility/2006" mc:Ignorable="asvg">
  <p:cSld>
    <p:spTree>
      <p:nvGrpSpPr>
        <p:cNvPr id="215" name="" descr="&lt;Slide style={{ background: '#FFFFFF', padding: '0', fontFamily: &quot;'Microsoft YaHei','PingFang SC',sans-serif&quot; }}&gt;&#10;  &lt;Box style={{ position: 'absolute', left: 64, top: 36, right: 64, flexDirection: 'row', alignItems: 'center', gap: 16 }}&gt;&#10;    &lt;Box style={{ width: 6, height: 40, background: '#C8102E', borderRadius: 3 }} /&gt;&#10;    &lt;Text style={{ fontSize: 34, fontWeight: 'bold', color: '#1A2733' }}&gt;适用案件范围（第四条）&lt;/Text&gt;&#10;    &lt;Text style={{ fontSize: 18, color: '#1A2733', opacity: 0.55, marginLeft: 8 }}&gt;哪些专利申请 / 案件可以走优先审查&lt;/Text&gt;&#10;  &lt;/Box&gt;&#10;&#10;  &lt;Box style={{ position: 'absolute', left: 64, top: 128, right: 64, bottom: 150, flexDirection: 'row', gap: 22 }}&gt;&#10;    &lt;Box style={{ flex: 1, background: '#EAF1F8', borderRadius: 14, padding: 24, flexDirection: 'column' }}&gt;&#10;      &lt;Box style={{ width: 60, height: 60, borderRadius: 14, background: '#15457A', justifyContent: 'center', alignItems: 'center' }}&gt;&#10;        &lt;FAIcon name='lightbulb' style={{ fill: '#FFFFFF', width: 30, height: 30 }} /&gt;&#10;      &lt;/Box&gt;&#10;      &lt;Text style={{ fontSize: 21, fontWeight: 'bold', color: '#1A2733', marginTop: 18 }}&gt;发明专利申请&lt;/Text&gt;&#10;      &lt;Text style={{ fontSize: 16, color: '#1A2733', opacity: 0.72, lineHeight: 1.6, marginTop: 10 }}&gt;处于实质审查阶段，且审查员尚未作出首次处理（即未发出通知书）。&lt;/Text&gt;&#10;    &lt;/Box&gt;&#10;    &lt;Box style={{ flex: 1, background: '#EAF1F8', borderRadius: 14, padding: 24, flexDirection: 'column' }}&gt;&#10;      &lt;Box style={{ width: 60, height: 60, borderRadius: 14, background: '#15457A', justifyContent: 'center', alignItems: 'center' }}&gt;&#10;        &lt;FAIcon name='pencil-ruler' style={{ fill: '#FFFFFF', width: 30, height: 30 }} /&gt;&#10;      &lt;/Box&gt;&#10;      &lt;Text style={{ fontSize: 21, fontWeight: 'bold', color: '#1A2733', marginTop: 18 }}&gt;实用新型 / 外观设计&lt;/Text&gt;&#10;      &lt;Text style={{ fontSize: 16, color: '#1A2733', opacity: 0.72, lineHeight: 1.6, marginTop: 10 }}&gt;实用新型和外观设计专利申请，经审查合格即可进入优先审查通道。&lt;/Text&gt;&#10;    &lt;/Box&gt;&#10;    &lt;Box style={{ flex: 1, background: '#EAF1F8', borderRadius: 14, padding: 24, flexDirection: 'column' }}&gt;&#10;      &lt;Box style={{ width: 60, height: 60, borderRadius: 14, background: '#15457A', justifyContent: 'center', alignItems: 'center' }}&gt;&#10;        &lt;FAIcon name='undo' style={{ fill: '#FFFFFF', width: 30, height: 30 }} /&gt;&#10;      &lt;/Box&gt;&#10;      &lt;Text style={{ fontSize: 21, fontWeight: 'bold', color: '#1A2733', marginTop: 18 }}&gt;复审案件&lt;/Text&gt;&#10;      &lt;Text style={{ fontSize: 16, color: '#1A2733', opacity: 0.72, lineHeight: 1.6, marginTop: 10 }}&gt;发明、实用新型、外观设计专利申请的复审案件，当事人可请求优先审查。&lt;/Text&gt;&#10;    &lt;/Box&gt;&#10;    &lt;Box style={{ flex: 1, background: '#EAF1F8', borderRadius: 14, padding: 24, flexDirection: 'column' }}&gt;&#10;      &lt;Box style={{ width: 60, height: 60, borderRadius: 14, background: '#15457A', justifyContent: 'center', alignItems: 'center' }}&gt;&#10;        &lt;FAIcon name='balance-scale' style={{ fill: '#FFFFFF', width: 30, height: 30 }} /&gt;&#10;      &lt;/Box&gt;&#10;      &lt;Text style={{ fontSize: 21, fontWeight: 'bold', color: '#1A2733', marginTop: 18 }}&gt;无效宣告案件&lt;/Text&gt;&#10;      &lt;Text style={{ fontSize: 16, color: '#1A2733', opacity: 0.72, lineHeight: 1.6, marginTop: 10 }}&gt;发明、实用新型、外观设计专利的无效宣告案件，符合条件可请求优先审查。&lt;/Text&gt;&#10;    &lt;/Box&gt;&#10;  &lt;/Box&gt;&#10;&#10;  &lt;Box style={{ position: 'absolute', left: 64, right: 64, bottom: 72, background: 'rgba(200,16,46,0.06)', borderLeft: '4px solid #C8102E', borderRadius: 8, padding: '16px 22px' }}&gt;&#10;    &lt;Text style={{ fontSize: 16, color: '#1A2733', lineHeight: 1.6 }}&gt;&#10;      &lt;span style={{ fontWeight: 'bold', color: '#C8102E' }}&gt;不适用本办法：&lt;/span&gt;依据国家知识产权局与其他国家或地区签订的双边 / 多边协议开展的优先审查，以及经国家级知识产权保护中心、快速维权中心预审合格后开展快速审查的，按有关规定处理，不适用本办法。&#10;    &lt;/Text&gt;&#10;  &lt;/Box&gt;&#10;&#10;  &lt;Box style={{ position: 'absolute', left: 64, right: 64, bottom: 18, flexDirection: 'row', justifyContent: 'space-between' }}&gt;&#10;    &lt;Text style={{ color: '#1A2733', opacity: 0.5, fontSize: 14 }}&gt;专利优先审查管理办法 · 2026修订&lt;/Text&gt;&#10;    &lt;Text style={{ color: '#1A2733', opacity: 0.5, fontSize: 14 }}&gt;05 / 14&lt;/Text&gt;&#10;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17" name=""/>
          <p:cNvSpPr/>
          <p:nvPr/>
        </p:nvSpPr>
        <p:spPr>
          <a:xfrm rot="0" flipH="0" flipV="0">
            <a:off x="609600" y="352425"/>
            <a:ext cx="57150" cy="38100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218" name="" descr="{&quot;isTemplate&quot;:true,&quot;type&quot;:&quot;text&quot;}"/>
          <p:cNvSpPr txBox="1"/>
          <p:nvPr/>
        </p:nvSpPr>
        <p:spPr>
          <a:xfrm rot="0" flipH="0" flipV="0">
            <a:off x="819150" y="342900"/>
            <a:ext cx="356235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A2733"/>
                </a:solidFill>
                <a:latin typeface="Microsoft YaHei"/>
                <a:ea typeface="Microsoft YaHei"/>
              </a:rPr>
              <a:t>适用案件范围（第四条）</a:t>
            </a:r>
            <a:endParaRPr/>
          </a:p>
        </p:txBody>
      </p:sp>
      <p:sp>
        <p:nvSpPr>
          <p:cNvPr id="219" name="" descr="{&quot;isTemplate&quot;:true,&quot;type&quot;:&quot;text&quot;}"/>
          <p:cNvSpPr txBox="1"/>
          <p:nvPr/>
        </p:nvSpPr>
        <p:spPr>
          <a:xfrm rot="0" flipH="0" flipV="0">
            <a:off x="4610100" y="438150"/>
            <a:ext cx="2752725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哪些专利申请</a:t>
            </a:r>
            <a:r>
              <a:rPr lang="en-US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 / </a:t>
            </a:r>
            <a:r>
              <a:rPr lang="zh-CN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案件可以走优先审查</a:t>
            </a:r>
            <a:endParaRPr/>
          </a:p>
        </p:txBody>
      </p:sp>
      <p:sp>
        <p:nvSpPr>
          <p:cNvPr id="220" name=""/>
          <p:cNvSpPr/>
          <p:nvPr/>
        </p:nvSpPr>
        <p:spPr>
          <a:xfrm rot="0" flipH="0" flipV="0">
            <a:off x="609600" y="1219200"/>
            <a:ext cx="2590800" cy="4210050"/>
          </a:xfrm>
          <a:prstGeom prst="roundRect">
            <a:avLst>
              <a:gd name="adj" fmla="val 5147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221" name=""/>
          <p:cNvSpPr/>
          <p:nvPr/>
        </p:nvSpPr>
        <p:spPr>
          <a:xfrm rot="0" flipH="0" flipV="0">
            <a:off x="838200" y="1447800"/>
            <a:ext cx="571500" cy="571500"/>
          </a:xfrm>
          <a:prstGeom prst="roundRect">
            <a:avLst>
              <a:gd name="adj" fmla="val 23333"/>
            </a:avLst>
          </a:prstGeom>
          <a:solidFill>
            <a:srgbClr val="15457A"/>
          </a:solidFill>
          <a:ln/>
        </p:spPr>
        <p:txBody>
          <a:bodyPr/>
          <a:p/>
        </p:txBody>
      </p:sp>
      <p:pic>
        <p:nvPicPr>
          <p:cNvPr id="222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981075" y="1590675"/>
            <a:ext cx="285750" cy="285750"/>
          </a:xfrm>
          <a:prstGeom prst="rect">
            <a:avLst/>
          </a:prstGeom>
          <a:ln/>
        </p:spPr>
      </p:pic>
      <p:sp>
        <p:nvSpPr>
          <p:cNvPr id="223" name="" descr="{&quot;isTemplate&quot;:true,&quot;type&quot;:&quot;text&quot;}"/>
          <p:cNvSpPr txBox="1"/>
          <p:nvPr/>
        </p:nvSpPr>
        <p:spPr>
          <a:xfrm rot="0" flipH="0" flipV="0">
            <a:off x="838200" y="2190750"/>
            <a:ext cx="2133600" cy="2476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75" b="1">
                <a:solidFill>
                  <a:srgbClr val="1A2733"/>
                </a:solidFill>
                <a:latin typeface="Microsoft YaHei"/>
                <a:ea typeface="Microsoft YaHei"/>
              </a:rPr>
              <a:t>发明专利申请</a:t>
            </a:r>
            <a:endParaRPr/>
          </a:p>
        </p:txBody>
      </p:sp>
      <p:sp>
        <p:nvSpPr>
          <p:cNvPr id="224" name=""/>
          <p:cNvSpPr/>
          <p:nvPr/>
        </p:nvSpPr>
        <p:spPr>
          <a:xfrm rot="0" flipH="0" flipV="0">
            <a:off x="3409950" y="1219200"/>
            <a:ext cx="2581275" cy="4210050"/>
          </a:xfrm>
          <a:prstGeom prst="roundRect">
            <a:avLst>
              <a:gd name="adj" fmla="val 5166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225" name=""/>
          <p:cNvSpPr/>
          <p:nvPr/>
        </p:nvSpPr>
        <p:spPr>
          <a:xfrm rot="0" flipH="0" flipV="0">
            <a:off x="3638550" y="1447800"/>
            <a:ext cx="571500" cy="571500"/>
          </a:xfrm>
          <a:prstGeom prst="roundRect">
            <a:avLst>
              <a:gd name="adj" fmla="val 23333"/>
            </a:avLst>
          </a:prstGeom>
          <a:solidFill>
            <a:srgbClr val="15457A"/>
          </a:solidFill>
          <a:ln/>
        </p:spPr>
        <p:txBody>
          <a:bodyPr/>
          <a:p/>
        </p:txBody>
      </p:sp>
      <p:pic>
        <p:nvPicPr>
          <p:cNvPr id="226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2"/>
              </a:ext>
            </a:extLst>
          </a:blip>
          <a:stretch>
            <a:fillRect/>
          </a:stretch>
        </p:blipFill>
        <p:spPr>
          <a:xfrm rot="0" flipH="0" flipV="0">
            <a:off x="3781425" y="1590675"/>
            <a:ext cx="285750" cy="285750"/>
          </a:xfrm>
          <a:prstGeom prst="rect">
            <a:avLst/>
          </a:prstGeom>
          <a:ln/>
        </p:spPr>
      </p:pic>
      <p:sp>
        <p:nvSpPr>
          <p:cNvPr id="227" name="" descr="{&quot;isTemplate&quot;:true,&quot;type&quot;:&quot;text&quot;}"/>
          <p:cNvSpPr txBox="1"/>
          <p:nvPr/>
        </p:nvSpPr>
        <p:spPr>
          <a:xfrm rot="0" flipH="0" flipV="0">
            <a:off x="3638550" y="2190750"/>
            <a:ext cx="2124075" cy="2476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75" b="1">
                <a:solidFill>
                  <a:srgbClr val="1A2733"/>
                </a:solidFill>
                <a:latin typeface="Microsoft YaHei"/>
                <a:ea typeface="Microsoft YaHei"/>
              </a:rPr>
              <a:t>实用新型</a:t>
            </a:r>
            <a:r>
              <a:rPr lang="en-US" sz="1575" b="1">
                <a:solidFill>
                  <a:srgbClr val="1A2733"/>
                </a:solidFill>
                <a:latin typeface="Microsoft YaHei"/>
                <a:ea typeface="Microsoft YaHei"/>
              </a:rPr>
              <a:t> / </a:t>
            </a:r>
            <a:r>
              <a:rPr lang="zh-CN" sz="1575" b="1">
                <a:solidFill>
                  <a:srgbClr val="1A2733"/>
                </a:solidFill>
                <a:latin typeface="Microsoft YaHei"/>
                <a:ea typeface="Microsoft YaHei"/>
              </a:rPr>
              <a:t>外观设计</a:t>
            </a:r>
            <a:endParaRPr/>
          </a:p>
        </p:txBody>
      </p:sp>
      <p:sp>
        <p:nvSpPr>
          <p:cNvPr id="228" name=""/>
          <p:cNvSpPr/>
          <p:nvPr/>
        </p:nvSpPr>
        <p:spPr>
          <a:xfrm rot="0" flipH="0" flipV="0">
            <a:off x="6200775" y="1219200"/>
            <a:ext cx="2590800" cy="4210050"/>
          </a:xfrm>
          <a:prstGeom prst="roundRect">
            <a:avLst>
              <a:gd name="adj" fmla="val 5147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229" name=""/>
          <p:cNvSpPr/>
          <p:nvPr/>
        </p:nvSpPr>
        <p:spPr>
          <a:xfrm rot="0" flipH="0" flipV="0">
            <a:off x="6429375" y="1447800"/>
            <a:ext cx="571500" cy="571500"/>
          </a:xfrm>
          <a:prstGeom prst="roundRect">
            <a:avLst>
              <a:gd name="adj" fmla="val 23333"/>
            </a:avLst>
          </a:prstGeom>
          <a:solidFill>
            <a:srgbClr val="15457A"/>
          </a:solidFill>
          <a:ln/>
        </p:spPr>
        <p:txBody>
          <a:bodyPr/>
          <a:p/>
        </p:txBody>
      </p:sp>
      <p:pic>
        <p:nvPicPr>
          <p:cNvPr id="230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3"/>
              </a:ext>
            </a:extLst>
          </a:blip>
          <a:stretch>
            <a:fillRect/>
          </a:stretch>
        </p:blipFill>
        <p:spPr>
          <a:xfrm rot="0" flipH="0" flipV="0">
            <a:off x="6572250" y="1590675"/>
            <a:ext cx="285750" cy="285750"/>
          </a:xfrm>
          <a:prstGeom prst="rect">
            <a:avLst/>
          </a:prstGeom>
          <a:ln/>
        </p:spPr>
      </p:pic>
      <p:sp>
        <p:nvSpPr>
          <p:cNvPr id="231" name="" descr="{&quot;isTemplate&quot;:true,&quot;type&quot;:&quot;text&quot;}"/>
          <p:cNvSpPr txBox="1"/>
          <p:nvPr/>
        </p:nvSpPr>
        <p:spPr>
          <a:xfrm rot="0" flipH="0" flipV="0">
            <a:off x="6429375" y="2190750"/>
            <a:ext cx="2133600" cy="2476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75" b="1">
                <a:solidFill>
                  <a:srgbClr val="1A2733"/>
                </a:solidFill>
                <a:latin typeface="Microsoft YaHei"/>
                <a:ea typeface="Microsoft YaHei"/>
              </a:rPr>
              <a:t>复审案件</a:t>
            </a:r>
            <a:endParaRPr/>
          </a:p>
        </p:txBody>
      </p:sp>
      <p:sp>
        <p:nvSpPr>
          <p:cNvPr id="232" name=""/>
          <p:cNvSpPr/>
          <p:nvPr/>
        </p:nvSpPr>
        <p:spPr>
          <a:xfrm rot="0" flipH="0" flipV="0">
            <a:off x="9001125" y="1219200"/>
            <a:ext cx="2581275" cy="4210050"/>
          </a:xfrm>
          <a:prstGeom prst="roundRect">
            <a:avLst>
              <a:gd name="adj" fmla="val 5166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233" name=""/>
          <p:cNvSpPr/>
          <p:nvPr/>
        </p:nvSpPr>
        <p:spPr>
          <a:xfrm rot="0" flipH="0" flipV="0">
            <a:off x="9229725" y="1447800"/>
            <a:ext cx="571500" cy="571500"/>
          </a:xfrm>
          <a:prstGeom prst="roundRect">
            <a:avLst>
              <a:gd name="adj" fmla="val 23333"/>
            </a:avLst>
          </a:prstGeom>
          <a:solidFill>
            <a:srgbClr val="15457A"/>
          </a:solidFill>
          <a:ln/>
        </p:spPr>
        <p:txBody>
          <a:bodyPr/>
          <a:p/>
        </p:txBody>
      </p:sp>
      <p:pic>
        <p:nvPicPr>
          <p:cNvPr id="234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4"/>
              </a:ext>
            </a:extLst>
          </a:blip>
          <a:stretch>
            <a:fillRect/>
          </a:stretch>
        </p:blipFill>
        <p:spPr>
          <a:xfrm rot="0" flipH="0" flipV="0">
            <a:off x="9372600" y="1590675"/>
            <a:ext cx="285750" cy="285750"/>
          </a:xfrm>
          <a:prstGeom prst="rect">
            <a:avLst/>
          </a:prstGeom>
          <a:ln/>
        </p:spPr>
      </p:pic>
      <p:sp>
        <p:nvSpPr>
          <p:cNvPr id="235" name="" descr="{&quot;isTemplate&quot;:true,&quot;type&quot;:&quot;text&quot;}"/>
          <p:cNvSpPr txBox="1"/>
          <p:nvPr/>
        </p:nvSpPr>
        <p:spPr>
          <a:xfrm rot="0" flipH="0" flipV="0">
            <a:off x="9229725" y="2190750"/>
            <a:ext cx="2124075" cy="2476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75" b="1">
                <a:solidFill>
                  <a:srgbClr val="1A2733"/>
                </a:solidFill>
                <a:latin typeface="Microsoft YaHei"/>
                <a:ea typeface="Microsoft YaHei"/>
              </a:rPr>
              <a:t>无效宣告案件</a:t>
            </a:r>
            <a:endParaRPr/>
          </a:p>
        </p:txBody>
      </p:sp>
      <p:sp>
        <p:nvSpPr>
          <p:cNvPr id="236" name="" descr="{&quot;isTemplate&quot;:true,&quot;type&quot;:&quot;text&quot;}"/>
          <p:cNvSpPr txBox="1"/>
          <p:nvPr/>
        </p:nvSpPr>
        <p:spPr>
          <a:xfrm rot="0" flipH="0" flipV="0">
            <a:off x="838200" y="2533650"/>
            <a:ext cx="2133600" cy="8858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200">
                <a:solidFill>
                  <a:srgbClr val="1A2733">
                    <a:alpha val="72000"/>
                  </a:srgbClr>
                </a:solidFill>
                <a:latin typeface="Microsoft YaHei"/>
                <a:ea typeface="Microsoft YaHei"/>
              </a:rPr>
              <a:t>处于实质审查阶段，且审查员尚未作出首次处理（即未发出通知书）。</a:t>
            </a:r>
            <a:endParaRPr/>
          </a:p>
        </p:txBody>
      </p:sp>
      <p:sp>
        <p:nvSpPr>
          <p:cNvPr id="237" name="" descr="{&quot;isTemplate&quot;:true,&quot;type&quot;:&quot;text&quot;}"/>
          <p:cNvSpPr txBox="1"/>
          <p:nvPr/>
        </p:nvSpPr>
        <p:spPr>
          <a:xfrm rot="0" flipH="0" flipV="0">
            <a:off x="3638550" y="2533650"/>
            <a:ext cx="2124075" cy="8858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200">
                <a:solidFill>
                  <a:srgbClr val="1A2733">
                    <a:alpha val="72000"/>
                  </a:srgbClr>
                </a:solidFill>
                <a:latin typeface="Microsoft YaHei"/>
                <a:ea typeface="Microsoft YaHei"/>
              </a:rPr>
              <a:t>实用新型和外观设计专利申请，经审查合格即可进入优先审查通道。</a:t>
            </a:r>
            <a:endParaRPr/>
          </a:p>
        </p:txBody>
      </p:sp>
      <p:sp>
        <p:nvSpPr>
          <p:cNvPr id="238" name="" descr="{&quot;isTemplate&quot;:true,&quot;type&quot;:&quot;text&quot;}"/>
          <p:cNvSpPr txBox="1"/>
          <p:nvPr/>
        </p:nvSpPr>
        <p:spPr>
          <a:xfrm rot="0" flipH="0" flipV="0">
            <a:off x="6429375" y="2533650"/>
            <a:ext cx="2133600" cy="8858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200">
                <a:solidFill>
                  <a:srgbClr val="1A2733">
                    <a:alpha val="72000"/>
                  </a:srgbClr>
                </a:solidFill>
                <a:latin typeface="Microsoft YaHei"/>
                <a:ea typeface="Microsoft YaHei"/>
              </a:rPr>
              <a:t>发明、实用新型、外观设计专利申请的复审案件，当事人可请求优先审查。</a:t>
            </a:r>
            <a:endParaRPr/>
          </a:p>
        </p:txBody>
      </p:sp>
      <p:sp>
        <p:nvSpPr>
          <p:cNvPr id="239" name="" descr="{&quot;isTemplate&quot;:true,&quot;type&quot;:&quot;text&quot;}"/>
          <p:cNvSpPr txBox="1"/>
          <p:nvPr/>
        </p:nvSpPr>
        <p:spPr>
          <a:xfrm rot="0" flipH="0" flipV="0">
            <a:off x="9229725" y="2533650"/>
            <a:ext cx="2124075" cy="8858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200">
                <a:solidFill>
                  <a:srgbClr val="1A2733">
                    <a:alpha val="72000"/>
                  </a:srgbClr>
                </a:solidFill>
                <a:latin typeface="Microsoft YaHei"/>
                <a:ea typeface="Microsoft YaHei"/>
              </a:rPr>
              <a:t>发明、实用新型、外观设计专利的无效宣告案件，符合条件可请求优先审查。</a:t>
            </a:r>
            <a:endParaRPr/>
          </a:p>
        </p:txBody>
      </p:sp>
      <p:sp>
        <p:nvSpPr>
          <p:cNvPr id="240" name=""/>
          <p:cNvSpPr/>
          <p:nvPr/>
        </p:nvSpPr>
        <p:spPr>
          <a:xfrm rot="0" flipH="0" flipV="0">
            <a:off x="647700" y="5276850"/>
            <a:ext cx="10972800" cy="895350"/>
          </a:xfrm>
          <a:prstGeom prst="roundRect">
            <a:avLst>
              <a:gd name="adj" fmla="val 8511"/>
            </a:avLst>
          </a:prstGeom>
          <a:solidFill>
            <a:srgbClr val="C8102E">
              <a:alpha val="6000"/>
            </a:srgbClr>
          </a:solidFill>
          <a:ln/>
        </p:spPr>
        <p:txBody>
          <a:bodyPr/>
          <a:p/>
        </p:txBody>
      </p:sp>
      <p:sp>
        <p:nvSpPr>
          <p:cNvPr id="241" name=""/>
          <p:cNvSpPr/>
          <p:nvPr/>
        </p:nvSpPr>
        <p:spPr>
          <a:xfrm rot="0" flipH="0" flipV="0">
            <a:off x="647700" y="5276850"/>
            <a:ext cx="10972800" cy="895350"/>
          </a:xfrm>
          <a:custGeom>
            <a:pathLst>
              <a:path w="1152" h="94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90"/>
                </a:lnTo>
                <a:cubicBezTo>
                  <a:pt x="4" y="92"/>
                  <a:pt x="5" y="94"/>
                  <a:pt x="7" y="94"/>
                </a:cubicBezTo>
                <a:cubicBezTo>
                  <a:pt x="3" y="94"/>
                  <a:pt x="0" y="90"/>
                  <a:pt x="0" y="86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C8102E"/>
          </a:solidFill>
          <a:ln/>
        </p:spPr>
        <p:txBody>
          <a:bodyPr/>
          <a:p/>
        </p:txBody>
      </p:sp>
      <p:sp>
        <p:nvSpPr>
          <p:cNvPr id="242" name="" descr="{&quot;isTemplate&quot;:true,&quot;type&quot;:&quot;text&quot;}"/>
          <p:cNvSpPr txBox="1"/>
          <p:nvPr/>
        </p:nvSpPr>
        <p:spPr>
          <a:xfrm rot="0" flipH="0" flipV="0">
            <a:off x="857250" y="5429250"/>
            <a:ext cx="10515600" cy="5905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200" b="1">
                <a:solidFill>
                  <a:srgbClr val="C8102E"/>
                </a:solidFill>
                <a:latin typeface="Microsoft YaHei"/>
                <a:ea typeface="Microsoft YaHei"/>
              </a:rPr>
              <a:t>不适用本办法：</a:t>
            </a:r>
            <a:r>
              <a:rPr lang="zh-CN" sz="1200">
                <a:solidFill>
                  <a:srgbClr val="1A2733"/>
                </a:solidFill>
                <a:latin typeface="Microsoft YaHei"/>
                <a:ea typeface="Microsoft YaHei"/>
              </a:rPr>
              <a:t>依据国家知识产权局与其他国家或地区签订的双边</a:t>
            </a:r>
            <a:r>
              <a:rPr lang="en-US" sz="1200">
                <a:solidFill>
                  <a:srgbClr val="1A2733"/>
                </a:solidFill>
                <a:latin typeface="Microsoft YaHei"/>
                <a:ea typeface="Microsoft YaHei"/>
              </a:rPr>
              <a:t> / </a:t>
            </a:r>
            <a:r>
              <a:rPr lang="zh-CN" sz="1200">
                <a:solidFill>
                  <a:srgbClr val="1A2733"/>
                </a:solidFill>
                <a:latin typeface="Microsoft YaHei"/>
                <a:ea typeface="Microsoft YaHei"/>
              </a:rPr>
              <a:t>多边协议开展的优先审查，以及经国家级知识产权保护中心、快速维权中心预审合格后开展快速审查的，按有关规定处理，不适用本办法。</a:t>
            </a:r>
            <a:endParaRPr/>
          </a:p>
        </p:txBody>
      </p:sp>
      <p:sp>
        <p:nvSpPr>
          <p:cNvPr id="243" name="" descr="{&quot;isTemplate&quot;:true,&quot;type&quot;:&quot;text&quot;}"/>
          <p:cNvSpPr txBox="1"/>
          <p:nvPr/>
        </p:nvSpPr>
        <p:spPr>
          <a:xfrm rot="0" flipH="0" flipV="0">
            <a:off x="609600" y="6524625"/>
            <a:ext cx="20288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专利优先审查管理办法</a:t>
            </a: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 · 2026</a:t>
            </a: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修订</a:t>
            </a:r>
            <a:endParaRPr/>
          </a:p>
        </p:txBody>
      </p:sp>
      <p:sp>
        <p:nvSpPr>
          <p:cNvPr id="244" name="" descr="{&quot;isTemplate&quot;:true,&quot;type&quot;:&quot;text&quot;}"/>
          <p:cNvSpPr txBox="1"/>
          <p:nvPr/>
        </p:nvSpPr>
        <p:spPr>
          <a:xfrm rot="0" flipH="0" flipV="0">
            <a:off x="11125200" y="6524625"/>
            <a:ext cx="4572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05 / 14</a:t>
            </a:r>
            <a:endParaRPr/>
          </a:p>
        </p:txBody>
      </p:sp>
    </p:spTree>
  </p:cSld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245" name="" descr="&lt;Slide style={{ background: '#FFFFFF', padding: '0', fontFamily: &quot;'Microsoft YaHei','PingFang SC',sans-serif&quot; }}&gt;&#10;  &lt;Box style={{ position: 'absolute', left: 64, top: 36, right: 64, flexDirection: 'row', alignItems: 'center', gap: 16 }}&gt;&#10;    &lt;Box style={{ width: 6, height: 40, background: '#C8102E', borderRadius: 3 }} /&gt;&#10;    &lt;Text style={{ fontSize: 34, fontWeight: 'bold', color: '#1A2733' }}&gt;请求优先审查的条件&lt;/Text&gt;&#10;    &lt;Text style={{ fontSize: 18, color: '#1A2733', opacity: 0.55, marginLeft: 8 }}&gt;第五条 · 第六条 情形对照&lt;/Text&gt;&#10;  &lt;/Box&gt;&#10;&#10;  &lt;Box style={{ position: 'absolute', left: 64, top: 128, right: 64, bottom: 72, flexDirection: 'row', gap: 36 }}&gt;&#10;    &lt;Box style={{ flex: 1, background: '#FFFFFF', border: '1px solid #EAF1F8', borderRadius: 14, padding: 22, flexDirection: 'column' }}&gt;&#10;      &lt;Box style={{ background: '#15457A', borderRadius: 10, padding: '12px 18px' }}&gt;&#10;        &lt;Text style={{ color: '#FFFFFF', fontSize: 20, fontWeight: 'bold' }}&gt;专利申请 / 复审案件 · 第五条&lt;/Text&gt;&#10;      &lt;/Box&gt;&#10;      &lt;Box style={{ marginTop: 16, flexDirection: 'column', gap: 15 }}&gt;&#10;        &lt;Box style={{ flexDirection: 'row', gap: 12, alignItems: 'flex-start' }}&gt;&#10;          &lt;Text style={{ color: '#C8102E', fontSize: 19, fontWeight: 'bold', width: 26 }}&gt;1&lt;/Text&gt;&#10;          &lt;Text style={{ fontSize: 16.5, color: '#1A2733', lineHeight: 1.55 }}&gt;涉及新兴产业、未来产业，或关键核心技术攻关&lt;/Text&gt;&#10;        &lt;/Box&gt;&#10;        &lt;Box style={{ flexDirection: 'row', gap: 12, alignItems: 'flex-start' }}&gt;&#10;          &lt;Text style={{ color: '#C8102E', fontSize: 19, fontWeight: 'bold', width: 26 }}&gt;2&lt;/Text&gt;&#10;          &lt;Text style={{ fontSize: 16.5, color: '#1A2733', lineHeight: 1.55 }}&gt;涉及省级或设区的市级人民政府重点鼓励的产业&lt;/Text&gt;&#10;        &lt;/Box&gt;&#10;        &lt;Box style={{ flexDirection: 'row', gap: 12, alignItems: 'flex-start' }}&gt;&#10;          &lt;Text style={{ color: '#C8102E', fontSize: 19, fontWeight: 'bold', width: 26 }}&gt;3&lt;/Text&gt;&#10;          &lt;Text style={{ fontSize: 16.5, color: '#1A2733', lineHeight: 1.55 }}&gt;已产业化实施 / 做好实施准备 / 有证据证明他人正在实施&lt;/Text&gt;&#10;        &lt;/Box&gt;&#10;        &lt;Box style={{ flexDirection: 'row', gap: 12, alignItems: 'flex-start' }}&gt;&#10;          &lt;Text style={{ color: '#C8102E', fontSize: 19, fontWeight: 'bold', width: 26 }}&gt;4&lt;/Text&gt;&#10;          &lt;Text style={{ fontSize: 16.5, color: '#1A2733', lineHeight: 1.55 }}&gt;相同主题首次在华申请后又向其他国家 / 地区提实审&lt;/Text&gt;&#10;        &lt;/Box&gt;&#10;        &lt;Box style={{ flexDirection: 'row', gap: 12, alignItems: 'flex-start' }}&gt;&#10;          &lt;Text style={{ color: '#C8102E', fontSize: 19, fontWeight: 'bold', width: 26 }}&gt;5&lt;/Text&gt;&#10;          &lt;Text style={{ fontSize: 16.5, color: '#1A2733', lineHeight: 1.55 }}&gt;对国家利益或公共利益具有重大意义&lt;/Text&gt;&#10;        &lt;/Box&gt;&#10;      &lt;/Box&gt;&#10;    &lt;/Box&gt;&#10;&#10;    &lt;Box style={{ flex: 1, background: '#FFFFFF', border: '1px solid #EAF1F8', borderRadius: 14, padding: 22, flexDirection: 'column' }}&gt;&#10;      &lt;Box style={{ background: '#C8102E', borderRadius: 10, padding: '12px 18px' }}&gt;&#10;        &lt;Text style={{ color: '#FFFFFF', fontSize: 20, fontWeight: 'bold' }}&gt;无效宣告案件 · 第六条&lt;/Text&gt;&#10;      &lt;/Box&gt;&#10;      &lt;Box style={{ marginTop: 16, flexDirection: 'column', gap: 13 }}&gt;&#10;        &lt;Box style={{ flexDirection: 'row', gap: 12, alignItems: 'flex-start' }}&gt;&#10;          &lt;Text style={{ color: '#15457A', fontSize: 19, fontWeight: 'bold', width: 26 }}&gt;1&lt;/Text&gt;&#10;          &lt;Text style={{ fontSize: 16.5, color: '#1A2733', lineHeight: 1.5 }}&gt;发生侵权纠纷，已请地方局处理或向法院起诉&lt;/Text&gt;&#10;        &lt;/Box&gt;&#10;        &lt;Box style={{ flexDirection: 'row', gap: 12, alignItems: 'flex-start' }}&gt;&#10;          &lt;Text style={{ color: '#15457A', fontSize: 19, fontWeight: 'bold', width: 26 }}&gt;2&lt;/Text&gt;&#10;          &lt;Text style={{ fontSize: 16.5, color: '#1A2733', lineHeight: 1.5 }}&gt;已请国知局行政裁决 / 调解、药品纠纷早期解决裁决、开放许可调解&lt;/Text&gt;&#10;        &lt;/Box&gt;&#10;        &lt;Box style={{ flexDirection: 'row', gap: 12, alignItems: 'flex-start' }}&gt;&#10;          &lt;Text style={{ color: '#15457A', fontSize: 19, fontWeight: 'bold', width: 26 }}&gt;3&lt;/Text&gt;&#10;          &lt;Text style={{ fontSize: 16.5, color: '#1A2733', lineHeight: 1.5 }}&gt;发生实施许可合同纠纷，已请仲裁机构仲裁&lt;/Text&gt;&#10;        &lt;/Box&gt;&#10;        &lt;Box style={{ flexDirection: 'row', gap: 12, alignItems: 'flex-start' }}&gt;&#10;          &lt;Text style={{ color: '#15457A', fontSize: 19, fontWeight: 'bold', width: 26 }}&gt;4&lt;/Text&gt;&#10;          &lt;Text style={{ fontSize: 16.5, color: '#1A2733', lineHeight: 1.5 }}&gt;对国家利益或公共利益具有重大意义&lt;/Text&gt;&#10;        &lt;/Box&gt;&#10;      &lt;/Box&gt;&#10;      &lt;Box style={{ marginTop: 'auto', background: 'rgba(21,69,122,0.06)', borderRadius: 8, padding: '12px 16px' }}&gt;&#10;        &lt;Text style={{ fontSize: 15, color: '#1A2733', lineHeight: 1.55 }}&gt;&#10;          &lt;span style={{ fontWeight: 'bold', color: '#15457A' }}&gt;特殊主体：&lt;/span&gt;前款第 1 项的地方知识产权局、人民法院，第 3 项的仲裁机构，可直接对该无效宣告案件提出优先审查请求。&#10;        &lt;/Text&gt;&#10;      &lt;/Box&gt;&#10;    &lt;/Box&gt;&#10;  &lt;/Box&gt;&#10;&#10;  &lt;Box style={{ position: 'absolute', left: 64, right: 64, bottom: 18, flexDirection: 'row', justifyContent: 'space-between' }}&gt;&#10;    &lt;Text style={{ color: '#1A2733', opacity: 0.5, fontSize: 14 }}&gt;专利优先审查管理办法 · 2026修订&lt;/Text&gt;&#10;    &lt;Text style={{ color: '#1A2733', opacity: 0.5, fontSize: 14 }}&gt;06 / 14&lt;/Text&gt;&#10;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47" name=""/>
          <p:cNvSpPr/>
          <p:nvPr/>
        </p:nvSpPr>
        <p:spPr>
          <a:xfrm rot="0" flipH="0" flipV="0">
            <a:off x="609600" y="352425"/>
            <a:ext cx="57150" cy="38100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248" name="" descr="{&quot;isTemplate&quot;:true,&quot;type&quot;:&quot;text&quot;}"/>
          <p:cNvSpPr txBox="1"/>
          <p:nvPr/>
        </p:nvSpPr>
        <p:spPr>
          <a:xfrm rot="0" flipH="0" flipV="0">
            <a:off x="819150" y="342900"/>
            <a:ext cx="291465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A2733"/>
                </a:solidFill>
                <a:latin typeface="Microsoft YaHei"/>
                <a:ea typeface="Microsoft YaHei"/>
              </a:rPr>
              <a:t>请求优先审查的条件</a:t>
            </a:r>
            <a:endParaRPr/>
          </a:p>
        </p:txBody>
      </p:sp>
      <p:sp>
        <p:nvSpPr>
          <p:cNvPr id="249" name="" descr="{&quot;isTemplate&quot;:true,&quot;type&quot;:&quot;text&quot;}"/>
          <p:cNvSpPr txBox="1"/>
          <p:nvPr/>
        </p:nvSpPr>
        <p:spPr>
          <a:xfrm rot="0" flipH="0" flipV="0">
            <a:off x="3962400" y="438150"/>
            <a:ext cx="1914525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第五条</a:t>
            </a:r>
            <a:r>
              <a:rPr lang="en-US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 · </a:t>
            </a:r>
            <a:r>
              <a:rPr lang="zh-CN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第六条</a:t>
            </a:r>
            <a:r>
              <a:rPr lang="en-US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 </a:t>
            </a:r>
            <a:r>
              <a:rPr lang="zh-CN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情形对照</a:t>
            </a:r>
            <a:endParaRPr/>
          </a:p>
        </p:txBody>
      </p:sp>
      <p:sp>
        <p:nvSpPr>
          <p:cNvPr id="250" name=""/>
          <p:cNvSpPr/>
          <p:nvPr/>
        </p:nvSpPr>
        <p:spPr>
          <a:xfrm rot="0" flipH="0" flipV="0">
            <a:off x="609600" y="1219200"/>
            <a:ext cx="5314950" cy="4953000"/>
          </a:xfrm>
          <a:prstGeom prst="roundRect">
            <a:avLst>
              <a:gd name="adj" fmla="val 2692"/>
            </a:avLst>
          </a:prstGeom>
          <a:solidFill>
            <a:srgbClr val="FFFFFF"/>
          </a:solidFill>
          <a:ln w="12700">
            <a:solidFill>
              <a:srgbClr val="EAF1F8"/>
            </a:solidFill>
            <a:prstDash val="solid"/>
          </a:ln>
        </p:spPr>
        <p:txBody>
          <a:bodyPr/>
          <a:p/>
        </p:txBody>
      </p:sp>
      <p:sp>
        <p:nvSpPr>
          <p:cNvPr id="251" name=""/>
          <p:cNvSpPr/>
          <p:nvPr/>
        </p:nvSpPr>
        <p:spPr>
          <a:xfrm rot="0" flipH="0" flipV="0">
            <a:off x="819150" y="1428750"/>
            <a:ext cx="4895850" cy="457200"/>
          </a:xfrm>
          <a:prstGeom prst="roundRect">
            <a:avLst>
              <a:gd name="adj" fmla="val 20833"/>
            </a:avLst>
          </a:prstGeom>
          <a:solidFill>
            <a:srgbClr val="15457A"/>
          </a:solidFill>
          <a:ln/>
        </p:spPr>
        <p:txBody>
          <a:bodyPr/>
          <a:p/>
        </p:txBody>
      </p:sp>
      <p:sp>
        <p:nvSpPr>
          <p:cNvPr id="252" name="" descr="{&quot;isTemplate&quot;:true,&quot;type&quot;:&quot;text&quot;}"/>
          <p:cNvSpPr txBox="1"/>
          <p:nvPr/>
        </p:nvSpPr>
        <p:spPr>
          <a:xfrm rot="0" flipH="0" flipV="0">
            <a:off x="990600" y="1543050"/>
            <a:ext cx="4552950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FFFFFF"/>
                </a:solidFill>
                <a:latin typeface="Microsoft YaHei"/>
                <a:ea typeface="Microsoft YaHei"/>
              </a:rPr>
              <a:t>专利申请</a:t>
            </a:r>
            <a:r>
              <a:rPr lang="en-US" sz="1500" b="1">
                <a:solidFill>
                  <a:srgbClr val="FFFFFF"/>
                </a:solidFill>
                <a:latin typeface="Microsoft YaHei"/>
                <a:ea typeface="Microsoft YaHei"/>
              </a:rPr>
              <a:t> / </a:t>
            </a:r>
            <a:r>
              <a:rPr lang="zh-CN" sz="1500" b="1">
                <a:solidFill>
                  <a:srgbClr val="FFFFFF"/>
                </a:solidFill>
                <a:latin typeface="Microsoft YaHei"/>
                <a:ea typeface="Microsoft YaHei"/>
              </a:rPr>
              <a:t>复审案件</a:t>
            </a:r>
            <a:r>
              <a:rPr lang="en-US" sz="1500" b="1">
                <a:solidFill>
                  <a:srgbClr val="FFFFFF"/>
                </a:solidFill>
                <a:latin typeface="Microsoft YaHei"/>
                <a:ea typeface="Microsoft YaHei"/>
              </a:rPr>
              <a:t> · </a:t>
            </a:r>
            <a:r>
              <a:rPr lang="zh-CN" sz="1500" b="1">
                <a:solidFill>
                  <a:srgbClr val="FFFFFF"/>
                </a:solidFill>
                <a:latin typeface="Microsoft YaHei"/>
                <a:ea typeface="Microsoft YaHei"/>
              </a:rPr>
              <a:t>第五条</a:t>
            </a:r>
            <a:endParaRPr/>
          </a:p>
        </p:txBody>
      </p:sp>
      <p:sp>
        <p:nvSpPr>
          <p:cNvPr id="253" name="" descr="{&quot;isTemplate&quot;:true,&quot;type&quot;:&quot;text&quot;}"/>
          <p:cNvSpPr txBox="1"/>
          <p:nvPr/>
        </p:nvSpPr>
        <p:spPr>
          <a:xfrm rot="0" flipH="0" flipV="0">
            <a:off x="819150" y="2038350"/>
            <a:ext cx="247650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C8102E"/>
                </a:solidFill>
                <a:latin typeface="Microsoft YaHei"/>
                <a:ea typeface="Microsoft YaHei"/>
              </a:rPr>
              <a:t>1</a:t>
            </a:r>
            <a:endParaRPr/>
          </a:p>
        </p:txBody>
      </p:sp>
      <p:sp>
        <p:nvSpPr>
          <p:cNvPr id="254" name="" descr="{&quot;isTemplate&quot;:true,&quot;type&quot;:&quot;text&quot;}"/>
          <p:cNvSpPr txBox="1"/>
          <p:nvPr/>
        </p:nvSpPr>
        <p:spPr>
          <a:xfrm rot="0" flipH="0" flipV="0">
            <a:off x="1181100" y="2038350"/>
            <a:ext cx="3305175" cy="295275"/>
          </a:xfrm>
          <a:prstGeom prst="rect"/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238">
                <a:solidFill>
                  <a:srgbClr val="1A2733"/>
                </a:solidFill>
                <a:latin typeface="Microsoft YaHei"/>
                <a:ea typeface="Microsoft YaHei"/>
              </a:rPr>
              <a:t>涉及新兴产业、未来产业，或关键核心技术攻关</a:t>
            </a:r>
            <a:endParaRPr/>
          </a:p>
        </p:txBody>
      </p:sp>
      <p:sp>
        <p:nvSpPr>
          <p:cNvPr id="255" name="" descr="{&quot;isTemplate&quot;:true,&quot;type&quot;:&quot;text&quot;}"/>
          <p:cNvSpPr txBox="1"/>
          <p:nvPr/>
        </p:nvSpPr>
        <p:spPr>
          <a:xfrm rot="0" flipH="0" flipV="0">
            <a:off x="819150" y="2476500"/>
            <a:ext cx="247650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C8102E"/>
                </a:solidFill>
                <a:latin typeface="Microsoft YaHei"/>
                <a:ea typeface="Microsoft YaHei"/>
              </a:rPr>
              <a:t>2</a:t>
            </a:r>
            <a:endParaRPr/>
          </a:p>
        </p:txBody>
      </p:sp>
      <p:sp>
        <p:nvSpPr>
          <p:cNvPr id="256" name="" descr="{&quot;isTemplate&quot;:true,&quot;type&quot;:&quot;text&quot;}"/>
          <p:cNvSpPr txBox="1"/>
          <p:nvPr/>
        </p:nvSpPr>
        <p:spPr>
          <a:xfrm rot="0" flipH="0" flipV="0">
            <a:off x="1181100" y="2476500"/>
            <a:ext cx="3305175" cy="295275"/>
          </a:xfrm>
          <a:prstGeom prst="rect"/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238">
                <a:solidFill>
                  <a:srgbClr val="1A2733"/>
                </a:solidFill>
                <a:latin typeface="Microsoft YaHei"/>
                <a:ea typeface="Microsoft YaHei"/>
              </a:rPr>
              <a:t>涉及省级或设区的市级人民政府重点鼓励的产业</a:t>
            </a:r>
            <a:endParaRPr/>
          </a:p>
        </p:txBody>
      </p:sp>
      <p:sp>
        <p:nvSpPr>
          <p:cNvPr id="257" name="" descr="{&quot;isTemplate&quot;:true,&quot;type&quot;:&quot;text&quot;}"/>
          <p:cNvSpPr txBox="1"/>
          <p:nvPr/>
        </p:nvSpPr>
        <p:spPr>
          <a:xfrm rot="0" flipH="0" flipV="0">
            <a:off x="819150" y="2914650"/>
            <a:ext cx="247650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C8102E"/>
                </a:solidFill>
                <a:latin typeface="Microsoft YaHei"/>
                <a:ea typeface="Microsoft YaHei"/>
              </a:rPr>
              <a:t>3</a:t>
            </a:r>
            <a:endParaRPr/>
          </a:p>
        </p:txBody>
      </p:sp>
      <p:sp>
        <p:nvSpPr>
          <p:cNvPr id="258" name="" descr="{&quot;isTemplate&quot;:true,&quot;type&quot;:&quot;text&quot;}"/>
          <p:cNvSpPr txBox="1"/>
          <p:nvPr/>
        </p:nvSpPr>
        <p:spPr>
          <a:xfrm rot="0" flipH="0" flipV="0">
            <a:off x="1181100" y="2914650"/>
            <a:ext cx="3943350" cy="295275"/>
          </a:xfrm>
          <a:prstGeom prst="rect"/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238">
                <a:solidFill>
                  <a:srgbClr val="1A2733"/>
                </a:solidFill>
                <a:latin typeface="Microsoft YaHei"/>
                <a:ea typeface="Microsoft YaHei"/>
              </a:rPr>
              <a:t>已产业化实施</a:t>
            </a:r>
            <a:r>
              <a:rPr lang="en-US" sz="1238">
                <a:solidFill>
                  <a:srgbClr val="1A2733"/>
                </a:solidFill>
                <a:latin typeface="Microsoft YaHei"/>
                <a:ea typeface="Microsoft YaHei"/>
              </a:rPr>
              <a:t> / </a:t>
            </a:r>
            <a:r>
              <a:rPr lang="zh-CN" sz="1238">
                <a:solidFill>
                  <a:srgbClr val="1A2733"/>
                </a:solidFill>
                <a:latin typeface="Microsoft YaHei"/>
                <a:ea typeface="Microsoft YaHei"/>
              </a:rPr>
              <a:t>做好实施准备</a:t>
            </a:r>
            <a:r>
              <a:rPr lang="en-US" sz="1238">
                <a:solidFill>
                  <a:srgbClr val="1A2733"/>
                </a:solidFill>
                <a:latin typeface="Microsoft YaHei"/>
                <a:ea typeface="Microsoft YaHei"/>
              </a:rPr>
              <a:t> / </a:t>
            </a:r>
            <a:r>
              <a:rPr lang="zh-CN" sz="1238">
                <a:solidFill>
                  <a:srgbClr val="1A2733"/>
                </a:solidFill>
                <a:latin typeface="Microsoft YaHei"/>
                <a:ea typeface="Microsoft YaHei"/>
              </a:rPr>
              <a:t>有证据证明他人正在实施</a:t>
            </a:r>
            <a:endParaRPr/>
          </a:p>
        </p:txBody>
      </p:sp>
      <p:sp>
        <p:nvSpPr>
          <p:cNvPr id="259" name="" descr="{&quot;isTemplate&quot;:true,&quot;type&quot;:&quot;text&quot;}"/>
          <p:cNvSpPr txBox="1"/>
          <p:nvPr/>
        </p:nvSpPr>
        <p:spPr>
          <a:xfrm rot="0" flipH="0" flipV="0">
            <a:off x="819150" y="3352800"/>
            <a:ext cx="247650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C8102E"/>
                </a:solidFill>
                <a:latin typeface="Microsoft YaHei"/>
                <a:ea typeface="Microsoft YaHei"/>
              </a:rPr>
              <a:t>4</a:t>
            </a:r>
            <a:endParaRPr/>
          </a:p>
        </p:txBody>
      </p:sp>
      <p:sp>
        <p:nvSpPr>
          <p:cNvPr id="260" name="" descr="{&quot;isTemplate&quot;:true,&quot;type&quot;:&quot;text&quot;}"/>
          <p:cNvSpPr txBox="1"/>
          <p:nvPr/>
        </p:nvSpPr>
        <p:spPr>
          <a:xfrm rot="0" flipH="0" flipV="0">
            <a:off x="1181100" y="3352800"/>
            <a:ext cx="3619500" cy="295275"/>
          </a:xfrm>
          <a:prstGeom prst="rect"/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238">
                <a:solidFill>
                  <a:srgbClr val="1A2733"/>
                </a:solidFill>
                <a:latin typeface="Microsoft YaHei"/>
                <a:ea typeface="Microsoft YaHei"/>
              </a:rPr>
              <a:t>相同主题首次在华申请后又向其他国家</a:t>
            </a:r>
            <a:r>
              <a:rPr lang="en-US" sz="1238">
                <a:solidFill>
                  <a:srgbClr val="1A2733"/>
                </a:solidFill>
                <a:latin typeface="Microsoft YaHei"/>
                <a:ea typeface="Microsoft YaHei"/>
              </a:rPr>
              <a:t> / </a:t>
            </a:r>
            <a:r>
              <a:rPr lang="zh-CN" sz="1238">
                <a:solidFill>
                  <a:srgbClr val="1A2733"/>
                </a:solidFill>
                <a:latin typeface="Microsoft YaHei"/>
                <a:ea typeface="Microsoft YaHei"/>
              </a:rPr>
              <a:t>地区提实审</a:t>
            </a:r>
            <a:endParaRPr/>
          </a:p>
        </p:txBody>
      </p:sp>
      <p:sp>
        <p:nvSpPr>
          <p:cNvPr id="261" name="" descr="{&quot;isTemplate&quot;:true,&quot;type&quot;:&quot;text&quot;}"/>
          <p:cNvSpPr txBox="1"/>
          <p:nvPr/>
        </p:nvSpPr>
        <p:spPr>
          <a:xfrm rot="0" flipH="0" flipV="0">
            <a:off x="819150" y="3790950"/>
            <a:ext cx="247650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C8102E"/>
                </a:solidFill>
                <a:latin typeface="Microsoft YaHei"/>
                <a:ea typeface="Microsoft YaHei"/>
              </a:rPr>
              <a:t>5</a:t>
            </a:r>
            <a:endParaRPr/>
          </a:p>
        </p:txBody>
      </p:sp>
      <p:sp>
        <p:nvSpPr>
          <p:cNvPr id="262" name="" descr="{&quot;isTemplate&quot;:true,&quot;type&quot;:&quot;text&quot;}"/>
          <p:cNvSpPr txBox="1"/>
          <p:nvPr/>
        </p:nvSpPr>
        <p:spPr>
          <a:xfrm rot="0" flipH="0" flipV="0">
            <a:off x="1181100" y="3790950"/>
            <a:ext cx="2514600" cy="295275"/>
          </a:xfrm>
          <a:prstGeom prst="rect"/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238">
                <a:solidFill>
                  <a:srgbClr val="1A2733"/>
                </a:solidFill>
                <a:latin typeface="Microsoft YaHei"/>
                <a:ea typeface="Microsoft YaHei"/>
              </a:rPr>
              <a:t>对国家利益或公共利益具有重大意义</a:t>
            </a:r>
            <a:endParaRPr/>
          </a:p>
        </p:txBody>
      </p:sp>
      <p:sp>
        <p:nvSpPr>
          <p:cNvPr id="263" name=""/>
          <p:cNvSpPr/>
          <p:nvPr/>
        </p:nvSpPr>
        <p:spPr>
          <a:xfrm rot="0" flipH="0" flipV="0">
            <a:off x="6267450" y="1219200"/>
            <a:ext cx="5314950" cy="4953000"/>
          </a:xfrm>
          <a:prstGeom prst="roundRect">
            <a:avLst>
              <a:gd name="adj" fmla="val 2692"/>
            </a:avLst>
          </a:prstGeom>
          <a:solidFill>
            <a:srgbClr val="FFFFFF"/>
          </a:solidFill>
          <a:ln w="12700">
            <a:solidFill>
              <a:srgbClr val="EAF1F8"/>
            </a:solidFill>
            <a:prstDash val="solid"/>
          </a:ln>
        </p:spPr>
        <p:txBody>
          <a:bodyPr/>
          <a:p/>
        </p:txBody>
      </p:sp>
      <p:sp>
        <p:nvSpPr>
          <p:cNvPr id="264" name=""/>
          <p:cNvSpPr/>
          <p:nvPr/>
        </p:nvSpPr>
        <p:spPr>
          <a:xfrm rot="0" flipH="0" flipV="0">
            <a:off x="6477000" y="1428750"/>
            <a:ext cx="4895850" cy="457200"/>
          </a:xfrm>
          <a:prstGeom prst="roundRect">
            <a:avLst>
              <a:gd name="adj" fmla="val 20833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265" name="" descr="{&quot;isTemplate&quot;:true,&quot;type&quot;:&quot;text&quot;}"/>
          <p:cNvSpPr txBox="1"/>
          <p:nvPr/>
        </p:nvSpPr>
        <p:spPr>
          <a:xfrm rot="0" flipH="0" flipV="0">
            <a:off x="6648450" y="1543050"/>
            <a:ext cx="4552950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FFFFFF"/>
                </a:solidFill>
                <a:latin typeface="Microsoft YaHei"/>
                <a:ea typeface="Microsoft YaHei"/>
              </a:rPr>
              <a:t>无效宣告案件</a:t>
            </a:r>
            <a:r>
              <a:rPr lang="en-US" sz="1500" b="1">
                <a:solidFill>
                  <a:srgbClr val="FFFFFF"/>
                </a:solidFill>
                <a:latin typeface="Microsoft YaHei"/>
                <a:ea typeface="Microsoft YaHei"/>
              </a:rPr>
              <a:t> · </a:t>
            </a:r>
            <a:r>
              <a:rPr lang="zh-CN" sz="1500" b="1">
                <a:solidFill>
                  <a:srgbClr val="FFFFFF"/>
                </a:solidFill>
                <a:latin typeface="Microsoft YaHei"/>
                <a:ea typeface="Microsoft YaHei"/>
              </a:rPr>
              <a:t>第六条</a:t>
            </a:r>
            <a:endParaRPr/>
          </a:p>
        </p:txBody>
      </p:sp>
      <p:sp>
        <p:nvSpPr>
          <p:cNvPr id="266" name="" descr="{&quot;isTemplate&quot;:true,&quot;type&quot;:&quot;text&quot;}"/>
          <p:cNvSpPr txBox="1"/>
          <p:nvPr/>
        </p:nvSpPr>
        <p:spPr>
          <a:xfrm rot="0" flipH="0" flipV="0">
            <a:off x="6477000" y="2038350"/>
            <a:ext cx="247650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15457A"/>
                </a:solidFill>
                <a:latin typeface="Microsoft YaHei"/>
                <a:ea typeface="Microsoft YaHei"/>
              </a:rPr>
              <a:t>1</a:t>
            </a:r>
            <a:endParaRPr/>
          </a:p>
        </p:txBody>
      </p:sp>
      <p:sp>
        <p:nvSpPr>
          <p:cNvPr id="267" name="" descr="{&quot;isTemplate&quot;:true,&quot;type&quot;:&quot;text&quot;}"/>
          <p:cNvSpPr txBox="1"/>
          <p:nvPr/>
        </p:nvSpPr>
        <p:spPr>
          <a:xfrm rot="0" flipH="0" flipV="0">
            <a:off x="6838950" y="2038350"/>
            <a:ext cx="3143250" cy="2857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238">
                <a:solidFill>
                  <a:srgbClr val="1A2733"/>
                </a:solidFill>
                <a:latin typeface="Microsoft YaHei"/>
                <a:ea typeface="Microsoft YaHei"/>
              </a:rPr>
              <a:t>发生侵权纠纷，已请地方局处理或向法院起诉</a:t>
            </a:r>
            <a:endParaRPr/>
          </a:p>
        </p:txBody>
      </p:sp>
      <p:sp>
        <p:nvSpPr>
          <p:cNvPr id="268" name="" descr="{&quot;isTemplate&quot;:true,&quot;type&quot;:&quot;text&quot;}"/>
          <p:cNvSpPr txBox="1"/>
          <p:nvPr/>
        </p:nvSpPr>
        <p:spPr>
          <a:xfrm rot="0" flipH="0" flipV="0">
            <a:off x="6477000" y="2447925"/>
            <a:ext cx="238125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15457A"/>
                </a:solidFill>
                <a:latin typeface="Microsoft YaHei"/>
                <a:ea typeface="Microsoft YaHei"/>
              </a:rPr>
              <a:t>2</a:t>
            </a:r>
            <a:endParaRPr/>
          </a:p>
        </p:txBody>
      </p:sp>
      <p:sp>
        <p:nvSpPr>
          <p:cNvPr id="269" name="" descr="{&quot;isTemplate&quot;:true,&quot;type&quot;:&quot;text&quot;}"/>
          <p:cNvSpPr txBox="1"/>
          <p:nvPr/>
        </p:nvSpPr>
        <p:spPr>
          <a:xfrm rot="0" flipH="0" flipV="0">
            <a:off x="6829425" y="2447925"/>
            <a:ext cx="4543425" cy="2857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238">
                <a:solidFill>
                  <a:srgbClr val="1A2733"/>
                </a:solidFill>
                <a:latin typeface="Microsoft YaHei"/>
                <a:ea typeface="Microsoft YaHei"/>
              </a:rPr>
              <a:t>已请国知局行政裁决</a:t>
            </a:r>
            <a:r>
              <a:rPr lang="en-US" sz="1238">
                <a:solidFill>
                  <a:srgbClr val="1A2733"/>
                </a:solidFill>
                <a:latin typeface="Microsoft YaHei"/>
                <a:ea typeface="Microsoft YaHei"/>
              </a:rPr>
              <a:t> / </a:t>
            </a:r>
            <a:r>
              <a:rPr lang="zh-CN" sz="1238">
                <a:solidFill>
                  <a:srgbClr val="1A2733"/>
                </a:solidFill>
                <a:latin typeface="Microsoft YaHei"/>
                <a:ea typeface="Microsoft YaHei"/>
              </a:rPr>
              <a:t>调解、药品纠纷早期解决裁决、开放许可调解</a:t>
            </a:r>
            <a:endParaRPr/>
          </a:p>
        </p:txBody>
      </p:sp>
      <p:sp>
        <p:nvSpPr>
          <p:cNvPr id="270" name="" descr="{&quot;isTemplate&quot;:true,&quot;type&quot;:&quot;text&quot;}"/>
          <p:cNvSpPr txBox="1"/>
          <p:nvPr/>
        </p:nvSpPr>
        <p:spPr>
          <a:xfrm rot="0" flipH="0" flipV="0">
            <a:off x="6477000" y="2857500"/>
            <a:ext cx="247650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15457A"/>
                </a:solidFill>
                <a:latin typeface="Microsoft YaHei"/>
                <a:ea typeface="Microsoft YaHei"/>
              </a:rPr>
              <a:t>3</a:t>
            </a:r>
            <a:endParaRPr/>
          </a:p>
        </p:txBody>
      </p:sp>
      <p:sp>
        <p:nvSpPr>
          <p:cNvPr id="271" name="" descr="{&quot;isTemplate&quot;:true,&quot;type&quot;:&quot;text&quot;}"/>
          <p:cNvSpPr txBox="1"/>
          <p:nvPr/>
        </p:nvSpPr>
        <p:spPr>
          <a:xfrm rot="0" flipH="0" flipV="0">
            <a:off x="6838950" y="2857500"/>
            <a:ext cx="2990850" cy="2857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238">
                <a:solidFill>
                  <a:srgbClr val="1A2733"/>
                </a:solidFill>
                <a:latin typeface="Microsoft YaHei"/>
                <a:ea typeface="Microsoft YaHei"/>
              </a:rPr>
              <a:t>发生实施许可合同纠纷，已请仲裁机构仲裁</a:t>
            </a:r>
            <a:endParaRPr/>
          </a:p>
        </p:txBody>
      </p:sp>
      <p:sp>
        <p:nvSpPr>
          <p:cNvPr id="272" name="" descr="{&quot;isTemplate&quot;:true,&quot;type&quot;:&quot;text&quot;}"/>
          <p:cNvSpPr txBox="1"/>
          <p:nvPr/>
        </p:nvSpPr>
        <p:spPr>
          <a:xfrm rot="0" flipH="0" flipV="0">
            <a:off x="6477000" y="3267075"/>
            <a:ext cx="247650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15457A"/>
                </a:solidFill>
                <a:latin typeface="Microsoft YaHei"/>
                <a:ea typeface="Microsoft YaHei"/>
              </a:rPr>
              <a:t>4</a:t>
            </a:r>
            <a:endParaRPr/>
          </a:p>
        </p:txBody>
      </p:sp>
      <p:sp>
        <p:nvSpPr>
          <p:cNvPr id="273" name="" descr="{&quot;isTemplate&quot;:true,&quot;type&quot;:&quot;text&quot;}"/>
          <p:cNvSpPr txBox="1"/>
          <p:nvPr/>
        </p:nvSpPr>
        <p:spPr>
          <a:xfrm rot="0" flipH="0" flipV="0">
            <a:off x="6838950" y="3267075"/>
            <a:ext cx="2514600" cy="2857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238">
                <a:solidFill>
                  <a:srgbClr val="1A2733"/>
                </a:solidFill>
                <a:latin typeface="Microsoft YaHei"/>
                <a:ea typeface="Microsoft YaHei"/>
              </a:rPr>
              <a:t>对国家利益或公共利益具有重大意义</a:t>
            </a:r>
            <a:endParaRPr/>
          </a:p>
        </p:txBody>
      </p:sp>
      <p:sp>
        <p:nvSpPr>
          <p:cNvPr id="274" name=""/>
          <p:cNvSpPr/>
          <p:nvPr/>
        </p:nvSpPr>
        <p:spPr>
          <a:xfrm rot="0" flipH="0" flipV="0">
            <a:off x="6477000" y="5200650"/>
            <a:ext cx="4895850" cy="762000"/>
          </a:xfrm>
          <a:prstGeom prst="roundRect">
            <a:avLst>
              <a:gd name="adj" fmla="val 10000"/>
            </a:avLst>
          </a:prstGeom>
          <a:solidFill>
            <a:srgbClr val="15457A">
              <a:alpha val="6000"/>
            </a:srgbClr>
          </a:solidFill>
          <a:ln/>
        </p:spPr>
        <p:txBody>
          <a:bodyPr/>
          <a:p/>
        </p:txBody>
      </p:sp>
      <p:sp>
        <p:nvSpPr>
          <p:cNvPr id="275" name="" descr="{&quot;isTemplate&quot;:true,&quot;type&quot;:&quot;text&quot;}"/>
          <p:cNvSpPr txBox="1"/>
          <p:nvPr/>
        </p:nvSpPr>
        <p:spPr>
          <a:xfrm rot="0" flipH="0" flipV="0">
            <a:off x="6629400" y="5314950"/>
            <a:ext cx="4591050" cy="5334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5000"/>
              </a:lnSpc>
            </a:pPr>
            <a:r>
              <a:rPr lang="zh-CN" sz="1125" b="1">
                <a:solidFill>
                  <a:srgbClr val="15457A"/>
                </a:solidFill>
                <a:latin typeface="Microsoft YaHei"/>
                <a:ea typeface="Microsoft YaHei"/>
              </a:rPr>
              <a:t>特殊主体：</a:t>
            </a:r>
            <a:r>
              <a:rPr lang="zh-CN" sz="1125">
                <a:solidFill>
                  <a:srgbClr val="1A2733"/>
                </a:solidFill>
                <a:latin typeface="Microsoft YaHei"/>
                <a:ea typeface="Microsoft YaHei"/>
              </a:rPr>
              <a:t>前款第</a:t>
            </a:r>
            <a:r>
              <a:rPr lang="en-US" sz="1125">
                <a:solidFill>
                  <a:srgbClr val="1A2733"/>
                </a:solidFill>
                <a:latin typeface="Microsoft YaHei"/>
                <a:ea typeface="Microsoft YaHei"/>
              </a:rPr>
              <a:t> 1 </a:t>
            </a:r>
            <a:r>
              <a:rPr lang="zh-CN" sz="1125">
                <a:solidFill>
                  <a:srgbClr val="1A2733"/>
                </a:solidFill>
                <a:latin typeface="Microsoft YaHei"/>
                <a:ea typeface="Microsoft YaHei"/>
              </a:rPr>
              <a:t>项的地方知识产权局、人民法院，第</a:t>
            </a:r>
            <a:r>
              <a:rPr lang="en-US" sz="1125">
                <a:solidFill>
                  <a:srgbClr val="1A2733"/>
                </a:solidFill>
                <a:latin typeface="Microsoft YaHei"/>
                <a:ea typeface="Microsoft YaHei"/>
              </a:rPr>
              <a:t> 3 </a:t>
            </a:r>
            <a:r>
              <a:rPr lang="zh-CN" sz="1125">
                <a:solidFill>
                  <a:srgbClr val="1A2733"/>
                </a:solidFill>
                <a:latin typeface="Microsoft YaHei"/>
                <a:ea typeface="Microsoft YaHei"/>
              </a:rPr>
              <a:t>项的仲裁机构，可直接对该无效宣告案件提出优先审查请求。</a:t>
            </a:r>
            <a:endParaRPr/>
          </a:p>
        </p:txBody>
      </p:sp>
      <p:sp>
        <p:nvSpPr>
          <p:cNvPr id="276" name="" descr="{&quot;isTemplate&quot;:true,&quot;type&quot;:&quot;text&quot;}"/>
          <p:cNvSpPr txBox="1"/>
          <p:nvPr/>
        </p:nvSpPr>
        <p:spPr>
          <a:xfrm rot="0" flipH="0" flipV="0">
            <a:off x="609600" y="6524625"/>
            <a:ext cx="20288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专利优先审查管理办法</a:t>
            </a: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 · 2026</a:t>
            </a: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修订</a:t>
            </a:r>
            <a:endParaRPr/>
          </a:p>
        </p:txBody>
      </p:sp>
      <p:sp>
        <p:nvSpPr>
          <p:cNvPr id="277" name="" descr="{&quot;isTemplate&quot;:true,&quot;type&quot;:&quot;text&quot;}"/>
          <p:cNvSpPr txBox="1"/>
          <p:nvPr/>
        </p:nvSpPr>
        <p:spPr>
          <a:xfrm rot="0" flipH="0" flipV="0">
            <a:off x="11125200" y="6524625"/>
            <a:ext cx="4572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06 / 14</a:t>
            </a:r>
            <a:endParaRPr/>
          </a:p>
        </p:txBody>
      </p:sp>
    </p:spTree>
  </p:cSld>
</p:sld>
</file>

<file path=ppt/slides/slide7.xml><?xml version="1.0" encoding="utf-8"?>
<p:sld xmlns:p="http://schemas.openxmlformats.org/presentationml/2006/main" xmlns:r="http://schemas.openxmlformats.org/officeDocument/2006/relationships" xmlns:a="http://schemas.openxmlformats.org/drawingml/2006/main" xmlns:asvg="http://schemas.microsoft.com/office/drawing/2016/SVG/main" xmlns:mc="http://schemas.openxmlformats.org/markup-compatibility/2006" mc:Ignorable="asvg">
  <p:cSld>
    <p:spTree>
      <p:nvGrpSpPr>
        <p:cNvPr id="278" name="" descr="&lt;Slide style={{ background: '#FFFFFF', padding: '0', fontFamily: &quot;'Microsoft YaHei','PingFang SC',sans-serif&quot; }}&gt;&#10;  &lt;Box style={{ position: 'absolute', left: 64, top: 36, right: 64, flexDirection: 'row', alignItems: 'center', gap: 16 }}&gt;&#10;    &lt;Box style={{ width: 6, height: 40, background: '#C8102E', borderRadius: 3 }} /&gt;&#10;    &lt;Text style={{ fontSize: 34, fontWeight: 'bold', color: '#1A2733' }}&gt;不予优先审查的情形（第八条）&lt;/Text&gt;&#10;  &lt;/Box&gt;&#10;&#10;  &lt;Box style={{ position: 'absolute', left: 64, top: 128, right: 64, bottom: 72, flexDirection: 'row', gap: 36 }}&gt;&#10;    &lt;Box style={{ width: 320, background: 'linear-gradient(160deg, #15457A 0%, #1E5A93 100%)', borderRadius: 14, padding: 30, justifyContent: 'center' }}&gt;&#10;      &lt;FAIcon name='exclamation-circle' style={{ fill: '#C8102E', width: 54, height: 54 }} /&gt;&#10;      &lt;Text style={{ color: '#FFFFFF', fontSize: 28, fontWeight: 'bold', marginTop: 18, lineHeight: 1.3 }}&gt;这些情形&lt;br/&gt;一般不予优先审查&lt;/Text&gt;&#10;      &lt;Text style={{ color: 'rgba(255,255,255,0.8)', fontSize: 16, marginTop: 16, lineHeight: 1.7 }}&gt;提交请求前先自查，避免被驳回或浪费推荐名额。&lt;/Text&gt;&#10;    &lt;/Box&gt;&#10;&#10;    &lt;Box style={{ flex: 1, flexDirection: 'column', justifyContent: 'space-between' }}&gt;&#10;      &lt;Box style={{ flexDirection: 'row', gap: 18, alignItems: 'flex-start', paddingBottom: 16, borderBottom: '1px solid #EAF1F8' }}&gt;&#10;        &lt;Box style={{ width: 38, height: 38, borderRadius: 19, background: '#C8102E', justifyContent: 'center', alignItems: 'center' }}&gt;&#10;          &lt;Text style={{ color: '#FFFFFF', fontSize: 20, fontWeight: 'bold' }}&gt;1&lt;/Text&gt;&#10;        &lt;/Box&gt;&#10;        &lt;Text style={{ fontSize: 18, color: '#1A2733', lineHeight: 1.55, flex: 1 }}&gt;分案申请，其原申请已被准予加快审查&lt;/Text&gt;&#10;      &lt;/Box&gt;&#10;      &lt;Box style={{ flexDirection: 'row', gap: 18, alignItems: 'flex-start', paddingBottom: 16, borderBottom: '1px solid #EAF1F8' }}&gt;&#10;        &lt;Box style={{ width: 38, height: 38, borderRadius: 19, background: '#C8102E', justifyContent: 'center', alignItems: 'center' }}&gt;&#10;          &lt;Text style={{ color: '#FFFFFF', fontSize: 20, fontWeight: 'bold' }}&gt;2&lt;/Text&gt;&#10;        &lt;/Box&gt;&#10;        &lt;Text style={{ fontSize: 18, color: '#1A2733', lineHeight: 1.55, flex: 1 }}&gt;发明专利申请，申请人在同日就同样发明创造又申请了实用新型专利&lt;/Text&gt;&#10;      &lt;/Box&gt;&#10;      &lt;Box style={{ flexDirection: 'row', gap: 18, alignItems: 'flex-start', paddingBottom: 16, borderBottom: '1px solid #EAF1F8' }}&gt;&#10;        &lt;Box style={{ width: 38, height: 38, borderRadius: 19, background: '#C8102E', justifyContent: 'center', alignItems: 'center' }}&gt;&#10;          &lt;Text style={{ color: '#FFFFFF', fontSize: 20, fontWeight: 'bold' }}&gt;3&lt;/Text&gt;&#10;        &lt;/Box&gt;&#10;        &lt;Text style={{ fontSize: 18, color: '#1A2733', lineHeight: 1.55, flex: 1 }}&gt;在各自审查程序内已被予以优先审查或其他形式的加快审查&lt;/Text&gt;&#10;      &lt;/Box&gt;&#10;      &lt;Box style={{ flexDirection: 'row', gap: 18, alignItems: 'flex-start', paddingBottom: 16, borderBottom: '1px solid #EAF1F8' }}&gt;&#10;        &lt;Box style={{ width: 38, height: 38, borderRadius: 19, background: '#C8102E', justifyContent: 'center', alignItems: 'center' }}&gt;&#10;          &lt;Text style={{ color: '#FFFFFF', fontSize: 20, fontWeight: 'bold' }}&gt;4&lt;/Text&gt;&#10;        &lt;/Box&gt;&#10;        &lt;Text style={{ fontSize: 18, color: '#1A2733', lineHeight: 1.55, flex: 1 }}&gt;依第五条第（四）项请求的专利申请，有证据表明其明显不具备授权前景&lt;/Text&gt;&#10;      &lt;/Box&gt;&#10;    &lt;/Box&gt;&#10;  &lt;/Box&gt;&#10;&#10;  &lt;Box style={{ position: 'absolute', left: 64, right: 64, bottom: 18, flexDirection: 'row', justifyContent: 'space-between' }}&gt;&#10;    &lt;Text style={{ color: '#1A2733', opacity: 0.5, fontSize: 14 }}&gt;专利优先审查管理办法 · 2026修订&lt;/Text&gt;&#10;    &lt;Text style={{ color: '#1A2733', opacity: 0.5, fontSize: 14 }}&gt;07 / 14&lt;/Text&gt;&#10;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80" name=""/>
          <p:cNvSpPr/>
          <p:nvPr/>
        </p:nvSpPr>
        <p:spPr>
          <a:xfrm rot="0" flipH="0" flipV="0">
            <a:off x="609600" y="352425"/>
            <a:ext cx="57150" cy="38100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281" name="" descr="{&quot;isTemplate&quot;:true,&quot;type&quot;:&quot;text&quot;}"/>
          <p:cNvSpPr txBox="1"/>
          <p:nvPr/>
        </p:nvSpPr>
        <p:spPr>
          <a:xfrm rot="0" flipH="0" flipV="0">
            <a:off x="819150" y="342900"/>
            <a:ext cx="453390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A2733"/>
                </a:solidFill>
                <a:latin typeface="Microsoft YaHei"/>
                <a:ea typeface="Microsoft YaHei"/>
              </a:rPr>
              <a:t>不予优先审查的情形（第八条）</a:t>
            </a:r>
            <a:endParaRPr/>
          </a:p>
        </p:txBody>
      </p:sp>
      <p:sp>
        <p:nvSpPr>
          <p:cNvPr id="282" name=""/>
          <p:cNvSpPr/>
          <p:nvPr/>
        </p:nvSpPr>
        <p:spPr>
          <a:xfrm rot="0" flipH="0" flipV="0">
            <a:off x="609600" y="1219200"/>
            <a:ext cx="3048000" cy="4953000"/>
          </a:xfrm>
          <a:prstGeom prst="roundRect">
            <a:avLst>
              <a:gd name="adj" fmla="val 4375"/>
            </a:avLst>
          </a:prstGeom>
          <a:gradFill>
            <a:gsLst>
              <a:gs pos="0">
                <a:srgbClr val="15457A"/>
              </a:gs>
              <a:gs pos="100000">
                <a:srgbClr val="1E5A93"/>
              </a:gs>
            </a:gsLst>
            <a:lin ang="4200000" scaled="1"/>
          </a:gradFill>
          <a:ln/>
        </p:spPr>
        <p:txBody>
          <a:bodyPr/>
          <a:p/>
        </p:txBody>
      </p:sp>
      <p:pic>
        <p:nvPicPr>
          <p:cNvPr id="283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895350" y="2543175"/>
            <a:ext cx="514350" cy="514350"/>
          </a:xfrm>
          <a:prstGeom prst="rect">
            <a:avLst/>
          </a:prstGeom>
          <a:ln/>
        </p:spPr>
      </p:pic>
      <p:sp>
        <p:nvSpPr>
          <p:cNvPr id="284" name="" descr="{&quot;isTemplate&quot;:true,&quot;type&quot;:&quot;text&quot;}"/>
          <p:cNvSpPr txBox="1"/>
          <p:nvPr/>
        </p:nvSpPr>
        <p:spPr>
          <a:xfrm rot="0" flipH="0" flipV="0">
            <a:off x="895350" y="3228975"/>
            <a:ext cx="2476500" cy="8382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2100" b="1">
                <a:solidFill>
                  <a:srgbClr val="FFFFFF"/>
                </a:solidFill>
                <a:latin typeface="Microsoft YaHei"/>
                <a:ea typeface="Microsoft YaHei"/>
              </a:rPr>
              <a:t>这些情形</a:t>
            </a:r>
            <a:endParaRPr/>
          </a:p>
          <a:p>
            <a:pPr>
              <a:lnSpc>
                <a:spcPct val="130000"/>
              </a:lnSpc>
            </a:pPr>
            <a:r>
              <a:rPr lang="zh-CN" sz="2100" b="1">
                <a:solidFill>
                  <a:srgbClr val="FFFFFF"/>
                </a:solidFill>
                <a:latin typeface="Microsoft YaHei"/>
                <a:ea typeface="Microsoft YaHei"/>
              </a:rPr>
              <a:t>一般不予优先审查</a:t>
            </a:r>
            <a:endParaRPr/>
          </a:p>
        </p:txBody>
      </p:sp>
      <p:sp>
        <p:nvSpPr>
          <p:cNvPr id="285" name="" descr="{&quot;isTemplate&quot;:true,&quot;type&quot;:&quot;text&quot;}"/>
          <p:cNvSpPr txBox="1"/>
          <p:nvPr/>
        </p:nvSpPr>
        <p:spPr>
          <a:xfrm rot="0" flipH="0" flipV="0">
            <a:off x="895350" y="4219575"/>
            <a:ext cx="2476500" cy="6286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70000"/>
              </a:lnSpc>
            </a:pPr>
            <a:r>
              <a:rPr lang="zh-CN" sz="1200">
                <a:solidFill>
                  <a:srgbClr val="FFFFFF">
                    <a:alpha val="80000"/>
                  </a:srgbClr>
                </a:solidFill>
                <a:latin typeface="Microsoft YaHei"/>
                <a:ea typeface="Microsoft YaHei"/>
              </a:rPr>
              <a:t>提交请求前先自查，避免被驳回或浪费推荐名额。</a:t>
            </a:r>
            <a:endParaRPr/>
          </a:p>
        </p:txBody>
      </p:sp>
      <p:sp>
        <p:nvSpPr>
          <p:cNvPr id="286" name=""/>
          <p:cNvSpPr/>
          <p:nvPr/>
        </p:nvSpPr>
        <p:spPr>
          <a:xfrm rot="0" flipH="0" flipV="0">
            <a:off x="4000500" y="1219200"/>
            <a:ext cx="7581900" cy="533400"/>
          </a:xfrm>
          <a:custGeom>
            <a:pathLst>
              <a:path w="796" h="56">
                <a:moveTo>
                  <a:pt x="0" y="55"/>
                </a:moveTo>
                <a:lnTo>
                  <a:pt x="796" y="55"/>
                </a:lnTo>
                <a:lnTo>
                  <a:pt x="796" y="56"/>
                </a:lnTo>
                <a:lnTo>
                  <a:pt x="0" y="56"/>
                </a:lnTo>
                <a:close/>
              </a:path>
            </a:pathLst>
          </a:custGeom>
          <a:solidFill>
            <a:srgbClr val="EAF1F8"/>
          </a:solidFill>
          <a:ln/>
        </p:spPr>
        <p:txBody>
          <a:bodyPr/>
          <a:p/>
        </p:txBody>
      </p:sp>
      <p:sp>
        <p:nvSpPr>
          <p:cNvPr id="287" name=""/>
          <p:cNvSpPr/>
          <p:nvPr/>
        </p:nvSpPr>
        <p:spPr>
          <a:xfrm rot="0" flipH="0" flipV="0">
            <a:off x="4000500" y="1219200"/>
            <a:ext cx="361950" cy="36195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288" name="" descr="{&quot;isTemplate&quot;:true,&quot;type&quot;:&quot;text&quot;}"/>
          <p:cNvSpPr txBox="1"/>
          <p:nvPr/>
        </p:nvSpPr>
        <p:spPr>
          <a:xfrm rot="0" flipH="0" flipV="0">
            <a:off x="4124325" y="1285875"/>
            <a:ext cx="1238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FFFFFF"/>
                </a:solidFill>
                <a:latin typeface="Microsoft YaHei"/>
                <a:ea typeface="Microsoft YaHei"/>
              </a:rPr>
              <a:t>1</a:t>
            </a:r>
            <a:endParaRPr/>
          </a:p>
        </p:txBody>
      </p:sp>
      <p:sp>
        <p:nvSpPr>
          <p:cNvPr id="289" name="" descr="{&quot;isTemplate&quot;:true,&quot;type&quot;:&quot;text&quot;}"/>
          <p:cNvSpPr txBox="1"/>
          <p:nvPr/>
        </p:nvSpPr>
        <p:spPr>
          <a:xfrm rot="0" flipH="0" flipV="0">
            <a:off x="4533900" y="1219200"/>
            <a:ext cx="7048500" cy="323850"/>
          </a:xfrm>
          <a:prstGeom prst="rect"/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350">
                <a:solidFill>
                  <a:srgbClr val="1A2733"/>
                </a:solidFill>
                <a:latin typeface="Microsoft YaHei"/>
                <a:ea typeface="Microsoft YaHei"/>
              </a:rPr>
              <a:t>分案申请，其原申请已被准予加快审查</a:t>
            </a:r>
            <a:endParaRPr/>
          </a:p>
        </p:txBody>
      </p:sp>
      <p:sp>
        <p:nvSpPr>
          <p:cNvPr id="290" name=""/>
          <p:cNvSpPr/>
          <p:nvPr/>
        </p:nvSpPr>
        <p:spPr>
          <a:xfrm rot="0" flipH="0" flipV="0">
            <a:off x="4000500" y="2695575"/>
            <a:ext cx="7581900" cy="533400"/>
          </a:xfrm>
          <a:custGeom>
            <a:pathLst>
              <a:path w="796" h="56">
                <a:moveTo>
                  <a:pt x="0" y="55"/>
                </a:moveTo>
                <a:lnTo>
                  <a:pt x="796" y="55"/>
                </a:lnTo>
                <a:lnTo>
                  <a:pt x="796" y="56"/>
                </a:lnTo>
                <a:lnTo>
                  <a:pt x="0" y="56"/>
                </a:lnTo>
                <a:close/>
              </a:path>
            </a:pathLst>
          </a:custGeom>
          <a:solidFill>
            <a:srgbClr val="EAF1F8"/>
          </a:solidFill>
          <a:ln/>
        </p:spPr>
        <p:txBody>
          <a:bodyPr/>
          <a:p/>
        </p:txBody>
      </p:sp>
      <p:sp>
        <p:nvSpPr>
          <p:cNvPr id="291" name=""/>
          <p:cNvSpPr/>
          <p:nvPr/>
        </p:nvSpPr>
        <p:spPr>
          <a:xfrm rot="0" flipH="0" flipV="0">
            <a:off x="4000500" y="2695575"/>
            <a:ext cx="361950" cy="36195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292" name="" descr="{&quot;isTemplate&quot;:true,&quot;type&quot;:&quot;text&quot;}"/>
          <p:cNvSpPr txBox="1"/>
          <p:nvPr/>
        </p:nvSpPr>
        <p:spPr>
          <a:xfrm rot="0" flipH="0" flipV="0">
            <a:off x="4124325" y="2762250"/>
            <a:ext cx="1238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FFFFFF"/>
                </a:solidFill>
                <a:latin typeface="Microsoft YaHei"/>
                <a:ea typeface="Microsoft YaHei"/>
              </a:rPr>
              <a:t>2</a:t>
            </a:r>
            <a:endParaRPr/>
          </a:p>
        </p:txBody>
      </p:sp>
      <p:sp>
        <p:nvSpPr>
          <p:cNvPr id="293" name="" descr="{&quot;isTemplate&quot;:true,&quot;type&quot;:&quot;text&quot;}"/>
          <p:cNvSpPr txBox="1"/>
          <p:nvPr/>
        </p:nvSpPr>
        <p:spPr>
          <a:xfrm rot="0" flipH="0" flipV="0">
            <a:off x="4533900" y="2695575"/>
            <a:ext cx="7048500" cy="323850"/>
          </a:xfrm>
          <a:prstGeom prst="rect"/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350">
                <a:solidFill>
                  <a:srgbClr val="1A2733"/>
                </a:solidFill>
                <a:latin typeface="Microsoft YaHei"/>
                <a:ea typeface="Microsoft YaHei"/>
              </a:rPr>
              <a:t>发明专利申请，申请人在同日就同样发明创造又申请了实用新型专利</a:t>
            </a:r>
            <a:endParaRPr/>
          </a:p>
        </p:txBody>
      </p:sp>
      <p:sp>
        <p:nvSpPr>
          <p:cNvPr id="294" name=""/>
          <p:cNvSpPr/>
          <p:nvPr/>
        </p:nvSpPr>
        <p:spPr>
          <a:xfrm rot="0" flipH="0" flipV="0">
            <a:off x="4000500" y="4171950"/>
            <a:ext cx="7581900" cy="533400"/>
          </a:xfrm>
          <a:custGeom>
            <a:pathLst>
              <a:path w="796" h="56">
                <a:moveTo>
                  <a:pt x="0" y="55"/>
                </a:moveTo>
                <a:lnTo>
                  <a:pt x="796" y="55"/>
                </a:lnTo>
                <a:lnTo>
                  <a:pt x="796" y="56"/>
                </a:lnTo>
                <a:lnTo>
                  <a:pt x="0" y="56"/>
                </a:lnTo>
                <a:close/>
              </a:path>
            </a:pathLst>
          </a:custGeom>
          <a:solidFill>
            <a:srgbClr val="EAF1F8"/>
          </a:solidFill>
          <a:ln/>
        </p:spPr>
        <p:txBody>
          <a:bodyPr/>
          <a:p/>
        </p:txBody>
      </p:sp>
      <p:sp>
        <p:nvSpPr>
          <p:cNvPr id="295" name=""/>
          <p:cNvSpPr/>
          <p:nvPr/>
        </p:nvSpPr>
        <p:spPr>
          <a:xfrm rot="0" flipH="0" flipV="0">
            <a:off x="4000500" y="4171950"/>
            <a:ext cx="361950" cy="36195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296" name="" descr="{&quot;isTemplate&quot;:true,&quot;type&quot;:&quot;text&quot;}"/>
          <p:cNvSpPr txBox="1"/>
          <p:nvPr/>
        </p:nvSpPr>
        <p:spPr>
          <a:xfrm rot="0" flipH="0" flipV="0">
            <a:off x="4124325" y="4238625"/>
            <a:ext cx="1238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FFFFFF"/>
                </a:solidFill>
                <a:latin typeface="Microsoft YaHei"/>
                <a:ea typeface="Microsoft YaHei"/>
              </a:rPr>
              <a:t>3</a:t>
            </a:r>
            <a:endParaRPr/>
          </a:p>
        </p:txBody>
      </p:sp>
      <p:sp>
        <p:nvSpPr>
          <p:cNvPr id="297" name="" descr="{&quot;isTemplate&quot;:true,&quot;type&quot;:&quot;text&quot;}"/>
          <p:cNvSpPr txBox="1"/>
          <p:nvPr/>
        </p:nvSpPr>
        <p:spPr>
          <a:xfrm rot="0" flipH="0" flipV="0">
            <a:off x="4533900" y="4171950"/>
            <a:ext cx="7048500" cy="323850"/>
          </a:xfrm>
          <a:prstGeom prst="rect"/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350">
                <a:solidFill>
                  <a:srgbClr val="1A2733"/>
                </a:solidFill>
                <a:latin typeface="Microsoft YaHei"/>
                <a:ea typeface="Microsoft YaHei"/>
              </a:rPr>
              <a:t>在各自审查程序内已被予以优先审查或其他形式的加快审查</a:t>
            </a:r>
            <a:endParaRPr/>
          </a:p>
        </p:txBody>
      </p:sp>
      <p:sp>
        <p:nvSpPr>
          <p:cNvPr id="298" name=""/>
          <p:cNvSpPr/>
          <p:nvPr/>
        </p:nvSpPr>
        <p:spPr>
          <a:xfrm rot="0" flipH="0" flipV="0">
            <a:off x="4000500" y="5648325"/>
            <a:ext cx="7581900" cy="533400"/>
          </a:xfrm>
          <a:custGeom>
            <a:pathLst>
              <a:path w="796" h="56">
                <a:moveTo>
                  <a:pt x="0" y="55"/>
                </a:moveTo>
                <a:lnTo>
                  <a:pt x="796" y="55"/>
                </a:lnTo>
                <a:lnTo>
                  <a:pt x="796" y="56"/>
                </a:lnTo>
                <a:lnTo>
                  <a:pt x="0" y="56"/>
                </a:lnTo>
                <a:close/>
              </a:path>
            </a:pathLst>
          </a:custGeom>
          <a:solidFill>
            <a:srgbClr val="EAF1F8"/>
          </a:solidFill>
          <a:ln/>
        </p:spPr>
        <p:txBody>
          <a:bodyPr/>
          <a:p/>
        </p:txBody>
      </p:sp>
      <p:sp>
        <p:nvSpPr>
          <p:cNvPr id="299" name=""/>
          <p:cNvSpPr/>
          <p:nvPr/>
        </p:nvSpPr>
        <p:spPr>
          <a:xfrm rot="0" flipH="0" flipV="0">
            <a:off x="4000500" y="5648325"/>
            <a:ext cx="361950" cy="36195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300" name="" descr="{&quot;isTemplate&quot;:true,&quot;type&quot;:&quot;text&quot;}"/>
          <p:cNvSpPr txBox="1"/>
          <p:nvPr/>
        </p:nvSpPr>
        <p:spPr>
          <a:xfrm rot="0" flipH="0" flipV="0">
            <a:off x="4124325" y="5715000"/>
            <a:ext cx="1238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FFFFFF"/>
                </a:solidFill>
                <a:latin typeface="Microsoft YaHei"/>
                <a:ea typeface="Microsoft YaHei"/>
              </a:rPr>
              <a:t>4</a:t>
            </a:r>
            <a:endParaRPr/>
          </a:p>
        </p:txBody>
      </p:sp>
      <p:sp>
        <p:nvSpPr>
          <p:cNvPr id="301" name="" descr="{&quot;isTemplate&quot;:true,&quot;type&quot;:&quot;text&quot;}"/>
          <p:cNvSpPr txBox="1"/>
          <p:nvPr/>
        </p:nvSpPr>
        <p:spPr>
          <a:xfrm rot="0" flipH="0" flipV="0">
            <a:off x="4533900" y="5648325"/>
            <a:ext cx="7048500" cy="323850"/>
          </a:xfrm>
          <a:prstGeom prst="rect"/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350">
                <a:solidFill>
                  <a:srgbClr val="1A2733"/>
                </a:solidFill>
                <a:latin typeface="Microsoft YaHei"/>
                <a:ea typeface="Microsoft YaHei"/>
              </a:rPr>
              <a:t>依第五条第（四）项请求的专利申请，有证据表明其明显不具备授权前景</a:t>
            </a:r>
            <a:endParaRPr/>
          </a:p>
        </p:txBody>
      </p:sp>
      <p:sp>
        <p:nvSpPr>
          <p:cNvPr id="302" name="" descr="{&quot;isTemplate&quot;:true,&quot;type&quot;:&quot;text&quot;}"/>
          <p:cNvSpPr txBox="1"/>
          <p:nvPr/>
        </p:nvSpPr>
        <p:spPr>
          <a:xfrm rot="0" flipH="0" flipV="0">
            <a:off x="609600" y="6524625"/>
            <a:ext cx="20288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专利优先审查管理办法</a:t>
            </a: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 · 2026</a:t>
            </a: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修订</a:t>
            </a:r>
            <a:endParaRPr/>
          </a:p>
        </p:txBody>
      </p:sp>
      <p:sp>
        <p:nvSpPr>
          <p:cNvPr id="303" name="" descr="{&quot;isTemplate&quot;:true,&quot;type&quot;:&quot;text&quot;}"/>
          <p:cNvSpPr txBox="1"/>
          <p:nvPr/>
        </p:nvSpPr>
        <p:spPr>
          <a:xfrm rot="0" flipH="0" flipV="0">
            <a:off x="11125200" y="6524625"/>
            <a:ext cx="4572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07 / 14</a:t>
            </a:r>
            <a:endParaRPr/>
          </a:p>
        </p:txBody>
      </p:sp>
    </p:spTree>
  </p:cSld>
</p:sld>
</file>

<file path=ppt/slides/slide8.xml><?xml version="1.0" encoding="utf-8"?>
<p:sld xmlns:p="http://schemas.openxmlformats.org/presentationml/2006/main" xmlns:r="http://schemas.openxmlformats.org/officeDocument/2006/relationships" xmlns:a="http://schemas.openxmlformats.org/drawingml/2006/main" xmlns:asvg="http://schemas.microsoft.com/office/drawing/2016/SVG/main" xmlns:mc="http://schemas.openxmlformats.org/markup-compatibility/2006" mc:Ignorable="asvg">
  <p:cSld>
    <p:spTree>
      <p:nvGrpSpPr>
        <p:cNvPr id="304" name="" descr="&lt;Slide style={{ background: '#FFFFFF', padding: '0', fontFamily: &quot;'Microsoft YaHei','PingFang SC',sans-serif&quot; }}&gt;&#10;  &lt;Box style={{ position: 'absolute', left: 64, top: 36, right: 64, flexDirection: 'row', alignItems: 'center', gap: 16 }}&gt;&#10;    &lt;Box style={{ width: 6, height: 40, background: '#C8102E', borderRadius: 3 }} /&gt;&#10;    &lt;Text style={{ fontSize: 34, fontWeight: 'bold', color: '#1A2733' }}&gt;办理流程与提交材料&lt;/Text&gt;&#10;    &lt;Text style={{ fontSize: 18, color: '#1A2733', opacity: 0.55, marginLeft: 8 }}&gt;第九 – 十二条&lt;/Text&gt;&#10;  &lt;/Box&gt;&#10;&#10;  &lt;Box style={{ position: 'absolute', left: 64, top: 130, right: 64, flexDirection: 'row', alignItems: 'stretch', gap: 6 }}&gt;&#10;    &lt;Box style={{ flex: 1, background: '#EAF1F8', borderRadius: 12, padding: 18, flexDirection: 'column' }}&gt;&#10;      &lt;Box style={{ width: 40, height: 40, borderRadius: 20, background: '#15457A', justifyContent: 'center', alignItems: 'center' }}&gt;&#10;        &lt;Text style={{ color: '#FFFFFF', fontSize: 20, fontWeight: 'bold' }}&gt;1&lt;/Text&gt;&#10;      &lt;/Box&gt;&#10;      &lt;Text style={{ fontSize: 19, fontWeight: 'bold', color: '#1A2733', marginTop: 12 }}&gt;提交请求&lt;/Text&gt;&#10;      &lt;Text style={{ fontSize: 14.5, color: '#1A2733', opacity: 0.72, lineHeight: 1.5, marginTop: 6 }}&gt;采用电子申请方式，提交优先审查请求书及适用情形材料（第十一条）。&lt;/Text&gt;&#10;    &lt;/Box&gt;&#10;    &lt;Box style={{ width: 40, justifyContent: 'center', alignItems: 'center' }}&gt;&#10;      &lt;FAIcon name='chevron-right' style={{ fill: '#C8102E', width: 30, height: 30 }} /&gt;&#10;    &lt;/Box&gt;&#10;    &lt;Box style={{ flex: 1, background: '#EAF1F8', borderRadius: 12, padding: 18, flexDirection: 'column' }}&gt;&#10;      &lt;Box style={{ width: 40, height: 40, borderRadius: 20, background: '#15457A', justifyContent: 'center', alignItems: 'center' }}&gt;&#10;        &lt;Text style={{ color: '#FFFFFF', fontSize: 20, fontWeight: 'bold' }}&gt;2&lt;/Text&gt;&#10;      &lt;/Box&gt;&#10;      &lt;Text style={{ fontSize: 19, fontWeight: 'bold', color: '#1A2733', marginTop: 12 }}&gt;推荐意见&lt;/Text&gt;&#10;      &lt;Text style={{ fontSize: 14.5, color: '#1A2733', opacity: 0.72, lineHeight: 1.5, marginTop: 6 }}&gt;省级局或国务院主管部门签署推荐意见，说明推荐理由（第十三、十一条）。&lt;/Text&gt;&#10;    &lt;/Box&gt;&#10;    &lt;Box style={{ width: 40, justifyContent: 'center', alignItems: 'center' }}&gt;&#10;      &lt;FAIcon name='chevron-right' style={{ fill: '#C8102E', width: 30, height: 30 }} /&gt;&#10;    &lt;/Box&gt;&#10;    &lt;Box style={{ flex: 1, background: '#EAF1F8', borderRadius: 12, padding: 18, flexDirection: 'column' }}&gt;&#10;      &lt;Box style={{ width: 40, height: 40, borderRadius: 20, background: '#15457A', justifyContent: 'center', alignItems: 'center' }}&gt;&#10;        &lt;Text style={{ color: '#FFFFFF', fontSize: 20, fontWeight: 'bold' }}&gt;3&lt;/Text&gt;&#10;      &lt;/Box&gt;&#10;      &lt;Text style={{ fontSize: 19, fontWeight: 'bold', color: '#1A2733', marginTop: 12 }}&gt;国知局审核&lt;/Text&gt;&#10;      &lt;Text style={{ fontSize: 14.5, color: '#1A2733', opacity: 0.72, lineHeight: 1.5, marginTop: 6 }}&gt;对形式缺陷允许修改，作出是否优先审查的意见并通知（第十四条）。&lt;/Text&gt;&#10;    &lt;/Box&gt;&#10;    &lt;Box style={{ width: 40, justifyContent: 'center', alignItems: 'center' }}&gt;&#10;      &lt;FAIcon name='chevron-right' style={{ fill: '#C8102E', width: 30, height: 30 }} /&gt;&#10;    &lt;/Box&gt;&#10;    &lt;Box style={{ flex: 1, background: '#C8102E', borderRadius: 12, padding: 18, flexDirection: 'column' }}&gt;&#10;      &lt;Box style={{ width: 40, height: 40, borderRadius: 20, background: '#FFFFFF', justifyContent: 'center', alignItems: 'center' }}&gt;&#10;        &lt;Text style={{ color: '#C8102E', fontSize: 20, fontWeight: 'bold' }}&gt;4&lt;/Text&gt;&#10;      &lt;/Box&gt;&#10;      &lt;Text style={{ fontSize: 19, fontWeight: 'bold', color: '#FFFFFF', marginTop: 12 }}&gt;进入优先审查&lt;/Text&gt;&#10;      &lt;Text style={{ fontSize: 14.5, color: '#FFFFFF', opacity: 0.92, lineHeight: 1.5, marginTop: 6 }}&gt;发文日起按第十五条期限处理，存在疑难复杂情况除外。&lt;/Text&gt;&#10;    &lt;/Box&gt;&#10;  &lt;/Box&gt;&#10;&#10;  &lt;Box style={{ position: 'absolute', left: 64, right: 64, top: 410, bottom: 72, flexDirection: 'row', gap: 22 }}&gt;&#10;    &lt;Box style={{ flex: 1, background: '#FFFFFF', border: '1px solid #EAF1F8', borderRadius: 12, padding: 20, flexDirection: 'column' }}&gt;&#10;      &lt;Text style={{ fontSize: 18, fontWeight: 'bold', color: '#15457A' }}&gt;提交材料要点&lt;/Text&gt;&#10;      &lt;Text style={{ fontSize: 15.5, color: '#1A2733', opacity: 0.75, lineHeight: 1.6, marginTop: 10 }}&gt;请求书 + 适用情形材料；除第（四）项外须有省级局 / 主管部门推荐意见；可附现有技术或现有设计信息。&lt;/Text&gt;&#10;    &lt;/Box&gt;&#10;    &lt;Box style={{ flex: 1, background: '#FFFFFF', border: '1px solid #EAF1F8', borderRadius: 12, padding: 20, flexDirection: 'column' }}&gt;&#10;      &lt;Text style={{ fontSize: 18, fontWeight: 'bold', color: '#15457A' }}&gt;费用&lt;/Text&gt;&#10;      &lt;Text style={{ fontSize: 15.5, color: '#1A2733', opacity: 0.75, lineHeight: 1.6, marginTop: 10 }}&gt;除专利法及其实施细则规定应缴费用外，国家知识产权局不额外收取任何费用（第十二条）。&lt;/Text&gt;&#10;    &lt;/Box&gt;&#10;    &lt;Box style={{ flex: 1, background: '#FFFFFF', border: '1px solid #EAF1F8', borderRadius: 12, padding: 20, flexDirection: 'column' }}&gt;&#10;      &lt;Text style={{ fontSize: 18, fontWeight: 'bold', color: '#15457A' }}&gt;主体与信用&lt;/Text&gt;&#10;      &lt;Text style={{ fontSize: 15.5, color: '#1A2733', opacity: 0.75, lineHeight: 1.6, marginTop: 10 }}&gt;共同申请人 / 当事人需全体同意（第九条）；代理机构应信用良好、服务水平高（第七条）。&lt;/Text&gt;&#10;    &lt;/Box&gt;&#10;  &lt;/Box&gt;&#10;&#10;  &lt;Box style={{ position: 'absolute', left: 64, right: 64, bottom: 18, flexDirection: 'row', justifyContent: 'space-between' }}&gt;&#10;    &lt;Text style={{ color: '#1A2733', opacity: 0.5, fontSize: 14 }}&gt;专利优先审查管理办法 · 2026修订&lt;/Text&gt;&#10;    &lt;Text style={{ color: '#1A2733', opacity: 0.5, fontSize: 14 }}&gt;08 / 14&lt;/Text&gt;&#10;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306" name=""/>
          <p:cNvSpPr/>
          <p:nvPr/>
        </p:nvSpPr>
        <p:spPr>
          <a:xfrm rot="0" flipH="0" flipV="0">
            <a:off x="609600" y="352425"/>
            <a:ext cx="57150" cy="38100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307" name="" descr="{&quot;isTemplate&quot;:true,&quot;type&quot;:&quot;text&quot;}"/>
          <p:cNvSpPr txBox="1"/>
          <p:nvPr/>
        </p:nvSpPr>
        <p:spPr>
          <a:xfrm rot="0" flipH="0" flipV="0">
            <a:off x="819150" y="342900"/>
            <a:ext cx="291465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A2733"/>
                </a:solidFill>
                <a:latin typeface="Microsoft YaHei"/>
                <a:ea typeface="Microsoft YaHei"/>
              </a:rPr>
              <a:t>办理流程与提交材料</a:t>
            </a:r>
            <a:endParaRPr/>
          </a:p>
        </p:txBody>
      </p:sp>
      <p:sp>
        <p:nvSpPr>
          <p:cNvPr id="308" name="" descr="{&quot;isTemplate&quot;:true,&quot;type&quot;:&quot;text&quot;}"/>
          <p:cNvSpPr txBox="1"/>
          <p:nvPr/>
        </p:nvSpPr>
        <p:spPr>
          <a:xfrm rot="0" flipH="0" flipV="0">
            <a:off x="3962400" y="438150"/>
            <a:ext cx="1057275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第九</a:t>
            </a:r>
            <a:r>
              <a:rPr lang="en-US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 – </a:t>
            </a:r>
            <a:r>
              <a:rPr lang="zh-CN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十二条</a:t>
            </a:r>
            <a:endParaRPr/>
          </a:p>
        </p:txBody>
      </p:sp>
      <p:sp>
        <p:nvSpPr>
          <p:cNvPr id="309" name=""/>
          <p:cNvSpPr/>
          <p:nvPr/>
        </p:nvSpPr>
        <p:spPr>
          <a:xfrm rot="0" flipH="0" flipV="0">
            <a:off x="609600" y="1238250"/>
            <a:ext cx="2371725" cy="1866900"/>
          </a:xfrm>
          <a:prstGeom prst="roundRect">
            <a:avLst>
              <a:gd name="adj" fmla="val 6122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310" name=""/>
          <p:cNvSpPr/>
          <p:nvPr/>
        </p:nvSpPr>
        <p:spPr>
          <a:xfrm rot="0" flipH="0" flipV="0">
            <a:off x="781050" y="1409700"/>
            <a:ext cx="381000" cy="381000"/>
          </a:xfrm>
          <a:prstGeom prst="roundRect">
            <a:avLst>
              <a:gd name="adj" fmla="val 50000"/>
            </a:avLst>
          </a:prstGeom>
          <a:solidFill>
            <a:srgbClr val="15457A"/>
          </a:solidFill>
          <a:ln/>
        </p:spPr>
        <p:txBody>
          <a:bodyPr/>
          <a:p/>
        </p:txBody>
      </p:sp>
      <p:sp>
        <p:nvSpPr>
          <p:cNvPr id="311" name="" descr="{&quot;isTemplate&quot;:true,&quot;type&quot;:&quot;text&quot;}"/>
          <p:cNvSpPr txBox="1"/>
          <p:nvPr/>
        </p:nvSpPr>
        <p:spPr>
          <a:xfrm rot="0" flipH="0" flipV="0">
            <a:off x="914400" y="1485900"/>
            <a:ext cx="1238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FFFFFF"/>
                </a:solidFill>
                <a:latin typeface="Microsoft YaHei"/>
                <a:ea typeface="Microsoft YaHei"/>
              </a:rPr>
              <a:t>1</a:t>
            </a:r>
            <a:endParaRPr/>
          </a:p>
        </p:txBody>
      </p:sp>
      <p:sp>
        <p:nvSpPr>
          <p:cNvPr id="312" name="" descr="{&quot;isTemplate&quot;:true,&quot;type&quot;:&quot;text&quot;}"/>
          <p:cNvSpPr txBox="1"/>
          <p:nvPr/>
        </p:nvSpPr>
        <p:spPr>
          <a:xfrm rot="0" flipH="0" flipV="0">
            <a:off x="781050" y="1905000"/>
            <a:ext cx="2028825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425" b="1">
                <a:solidFill>
                  <a:srgbClr val="1A2733"/>
                </a:solidFill>
                <a:latin typeface="Microsoft YaHei"/>
                <a:ea typeface="Microsoft YaHei"/>
              </a:rPr>
              <a:t>提交请求</a:t>
            </a:r>
            <a:endParaRPr/>
          </a:p>
        </p:txBody>
      </p:sp>
      <p:pic>
        <p:nvPicPr>
          <p:cNvPr id="313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3086100" y="2028825"/>
            <a:ext cx="285750" cy="285750"/>
          </a:xfrm>
          <a:prstGeom prst="rect">
            <a:avLst/>
          </a:prstGeom>
          <a:ln/>
        </p:spPr>
      </p:pic>
      <p:sp>
        <p:nvSpPr>
          <p:cNvPr id="314" name=""/>
          <p:cNvSpPr/>
          <p:nvPr/>
        </p:nvSpPr>
        <p:spPr>
          <a:xfrm rot="0" flipH="0" flipV="0">
            <a:off x="3476625" y="1238250"/>
            <a:ext cx="2371725" cy="1866900"/>
          </a:xfrm>
          <a:prstGeom prst="roundRect">
            <a:avLst>
              <a:gd name="adj" fmla="val 6122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315" name=""/>
          <p:cNvSpPr/>
          <p:nvPr/>
        </p:nvSpPr>
        <p:spPr>
          <a:xfrm rot="0" flipH="0" flipV="0">
            <a:off x="3648075" y="1409700"/>
            <a:ext cx="381000" cy="381000"/>
          </a:xfrm>
          <a:prstGeom prst="roundRect">
            <a:avLst>
              <a:gd name="adj" fmla="val 50000"/>
            </a:avLst>
          </a:prstGeom>
          <a:solidFill>
            <a:srgbClr val="15457A"/>
          </a:solidFill>
          <a:ln/>
        </p:spPr>
        <p:txBody>
          <a:bodyPr/>
          <a:p/>
        </p:txBody>
      </p:sp>
      <p:sp>
        <p:nvSpPr>
          <p:cNvPr id="316" name="" descr="{&quot;isTemplate&quot;:true,&quot;type&quot;:&quot;text&quot;}"/>
          <p:cNvSpPr txBox="1"/>
          <p:nvPr/>
        </p:nvSpPr>
        <p:spPr>
          <a:xfrm rot="0" flipH="0" flipV="0">
            <a:off x="3781425" y="1485900"/>
            <a:ext cx="1238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FFFFFF"/>
                </a:solidFill>
                <a:latin typeface="Microsoft YaHei"/>
                <a:ea typeface="Microsoft YaHei"/>
              </a:rPr>
              <a:t>2</a:t>
            </a:r>
            <a:endParaRPr/>
          </a:p>
        </p:txBody>
      </p:sp>
      <p:sp>
        <p:nvSpPr>
          <p:cNvPr id="317" name="" descr="{&quot;isTemplate&quot;:true,&quot;type&quot;:&quot;text&quot;}"/>
          <p:cNvSpPr txBox="1"/>
          <p:nvPr/>
        </p:nvSpPr>
        <p:spPr>
          <a:xfrm rot="0" flipH="0" flipV="0">
            <a:off x="3648075" y="1905000"/>
            <a:ext cx="2028825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425" b="1">
                <a:solidFill>
                  <a:srgbClr val="1A2733"/>
                </a:solidFill>
                <a:latin typeface="Microsoft YaHei"/>
                <a:ea typeface="Microsoft YaHei"/>
              </a:rPr>
              <a:t>推荐意见</a:t>
            </a:r>
            <a:endParaRPr/>
          </a:p>
        </p:txBody>
      </p:sp>
      <p:pic>
        <p:nvPicPr>
          <p:cNvPr id="318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5953125" y="2028825"/>
            <a:ext cx="285750" cy="285750"/>
          </a:xfrm>
          <a:prstGeom prst="rect">
            <a:avLst/>
          </a:prstGeom>
          <a:ln/>
        </p:spPr>
      </p:pic>
      <p:sp>
        <p:nvSpPr>
          <p:cNvPr id="319" name=""/>
          <p:cNvSpPr/>
          <p:nvPr/>
        </p:nvSpPr>
        <p:spPr>
          <a:xfrm rot="0" flipH="0" flipV="0">
            <a:off x="6343650" y="1238250"/>
            <a:ext cx="2371725" cy="1866900"/>
          </a:xfrm>
          <a:prstGeom prst="roundRect">
            <a:avLst>
              <a:gd name="adj" fmla="val 6122"/>
            </a:avLst>
          </a:prstGeom>
          <a:solidFill>
            <a:srgbClr val="EAF1F8"/>
          </a:solidFill>
          <a:ln/>
        </p:spPr>
        <p:txBody>
          <a:bodyPr/>
          <a:p/>
        </p:txBody>
      </p:sp>
      <p:sp>
        <p:nvSpPr>
          <p:cNvPr id="320" name=""/>
          <p:cNvSpPr/>
          <p:nvPr/>
        </p:nvSpPr>
        <p:spPr>
          <a:xfrm rot="0" flipH="0" flipV="0">
            <a:off x="6515100" y="1409700"/>
            <a:ext cx="381000" cy="381000"/>
          </a:xfrm>
          <a:prstGeom prst="roundRect">
            <a:avLst>
              <a:gd name="adj" fmla="val 50000"/>
            </a:avLst>
          </a:prstGeom>
          <a:solidFill>
            <a:srgbClr val="15457A"/>
          </a:solidFill>
          <a:ln/>
        </p:spPr>
        <p:txBody>
          <a:bodyPr/>
          <a:p/>
        </p:txBody>
      </p:sp>
      <p:sp>
        <p:nvSpPr>
          <p:cNvPr id="321" name="" descr="{&quot;isTemplate&quot;:true,&quot;type&quot;:&quot;text&quot;}"/>
          <p:cNvSpPr txBox="1"/>
          <p:nvPr/>
        </p:nvSpPr>
        <p:spPr>
          <a:xfrm rot="0" flipH="0" flipV="0">
            <a:off x="6648450" y="1485900"/>
            <a:ext cx="1238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FFFFFF"/>
                </a:solidFill>
                <a:latin typeface="Microsoft YaHei"/>
                <a:ea typeface="Microsoft YaHei"/>
              </a:rPr>
              <a:t>3</a:t>
            </a:r>
            <a:endParaRPr/>
          </a:p>
        </p:txBody>
      </p:sp>
      <p:sp>
        <p:nvSpPr>
          <p:cNvPr id="322" name="" descr="{&quot;isTemplate&quot;:true,&quot;type&quot;:&quot;text&quot;}"/>
          <p:cNvSpPr txBox="1"/>
          <p:nvPr/>
        </p:nvSpPr>
        <p:spPr>
          <a:xfrm rot="0" flipH="0" flipV="0">
            <a:off x="6515100" y="1905000"/>
            <a:ext cx="2028825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425" b="1">
                <a:solidFill>
                  <a:srgbClr val="1A2733"/>
                </a:solidFill>
                <a:latin typeface="Microsoft YaHei"/>
                <a:ea typeface="Microsoft YaHei"/>
              </a:rPr>
              <a:t>国知局审核</a:t>
            </a:r>
            <a:endParaRPr/>
          </a:p>
        </p:txBody>
      </p:sp>
      <p:pic>
        <p:nvPicPr>
          <p:cNvPr id="323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8820150" y="2028825"/>
            <a:ext cx="285750" cy="285750"/>
          </a:xfrm>
          <a:prstGeom prst="rect">
            <a:avLst/>
          </a:prstGeom>
          <a:ln/>
        </p:spPr>
      </p:pic>
      <p:sp>
        <p:nvSpPr>
          <p:cNvPr id="324" name=""/>
          <p:cNvSpPr/>
          <p:nvPr/>
        </p:nvSpPr>
        <p:spPr>
          <a:xfrm rot="0" flipH="0" flipV="0">
            <a:off x="9210675" y="1238250"/>
            <a:ext cx="2371725" cy="1866900"/>
          </a:xfrm>
          <a:prstGeom prst="roundRect">
            <a:avLst>
              <a:gd name="adj" fmla="val 6122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325" name=""/>
          <p:cNvSpPr/>
          <p:nvPr/>
        </p:nvSpPr>
        <p:spPr>
          <a:xfrm rot="0" flipH="0" flipV="0">
            <a:off x="9382125" y="1409700"/>
            <a:ext cx="381000" cy="381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326" name="" descr="{&quot;isTemplate&quot;:true,&quot;type&quot;:&quot;text&quot;}"/>
          <p:cNvSpPr txBox="1"/>
          <p:nvPr/>
        </p:nvSpPr>
        <p:spPr>
          <a:xfrm rot="0" flipH="0" flipV="0">
            <a:off x="9515475" y="1485900"/>
            <a:ext cx="1238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C8102E"/>
                </a:solidFill>
                <a:latin typeface="Microsoft YaHei"/>
                <a:ea typeface="Microsoft YaHei"/>
              </a:rPr>
              <a:t>4</a:t>
            </a:r>
            <a:endParaRPr/>
          </a:p>
        </p:txBody>
      </p:sp>
      <p:sp>
        <p:nvSpPr>
          <p:cNvPr id="327" name="" descr="{&quot;isTemplate&quot;:true,&quot;type&quot;:&quot;text&quot;}"/>
          <p:cNvSpPr txBox="1"/>
          <p:nvPr/>
        </p:nvSpPr>
        <p:spPr>
          <a:xfrm rot="0" flipH="0" flipV="0">
            <a:off x="9382125" y="1905000"/>
            <a:ext cx="2028825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425" b="1">
                <a:solidFill>
                  <a:srgbClr val="FFFFFF"/>
                </a:solidFill>
                <a:latin typeface="Microsoft YaHei"/>
                <a:ea typeface="Microsoft YaHei"/>
              </a:rPr>
              <a:t>进入优先审查</a:t>
            </a:r>
            <a:endParaRPr/>
          </a:p>
        </p:txBody>
      </p:sp>
      <p:sp>
        <p:nvSpPr>
          <p:cNvPr id="328" name="" descr="{&quot;isTemplate&quot;:true,&quot;type&quot;:&quot;text&quot;}"/>
          <p:cNvSpPr txBox="1"/>
          <p:nvPr/>
        </p:nvSpPr>
        <p:spPr>
          <a:xfrm rot="0" flipH="0" flipV="0">
            <a:off x="781050" y="2181225"/>
            <a:ext cx="2028825" cy="7524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088">
                <a:solidFill>
                  <a:srgbClr val="1A2733">
                    <a:alpha val="72000"/>
                  </a:srgbClr>
                </a:solidFill>
                <a:latin typeface="Microsoft YaHei"/>
                <a:ea typeface="Microsoft YaHei"/>
              </a:rPr>
              <a:t>采用电子申请方式，提交优先审查请求书及适用情形材料（第十一条）。</a:t>
            </a:r>
            <a:endParaRPr/>
          </a:p>
        </p:txBody>
      </p:sp>
      <p:sp>
        <p:nvSpPr>
          <p:cNvPr id="329" name="" descr="{&quot;isTemplate&quot;:true,&quot;type&quot;:&quot;text&quot;}"/>
          <p:cNvSpPr txBox="1"/>
          <p:nvPr/>
        </p:nvSpPr>
        <p:spPr>
          <a:xfrm rot="0" flipH="0" flipV="0">
            <a:off x="3648075" y="2181225"/>
            <a:ext cx="2028825" cy="7524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088">
                <a:solidFill>
                  <a:srgbClr val="1A2733">
                    <a:alpha val="72000"/>
                  </a:srgbClr>
                </a:solidFill>
                <a:latin typeface="Microsoft YaHei"/>
                <a:ea typeface="Microsoft YaHei"/>
              </a:rPr>
              <a:t>省级局或国务院主管部门签署推荐意见，说明推荐理由（第十三、十一条）。</a:t>
            </a:r>
            <a:endParaRPr/>
          </a:p>
        </p:txBody>
      </p:sp>
      <p:sp>
        <p:nvSpPr>
          <p:cNvPr id="330" name="" descr="{&quot;isTemplate&quot;:true,&quot;type&quot;:&quot;text&quot;}"/>
          <p:cNvSpPr txBox="1"/>
          <p:nvPr/>
        </p:nvSpPr>
        <p:spPr>
          <a:xfrm rot="0" flipH="0" flipV="0">
            <a:off x="6515100" y="2181225"/>
            <a:ext cx="2028825" cy="7524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088">
                <a:solidFill>
                  <a:srgbClr val="1A2733">
                    <a:alpha val="72000"/>
                  </a:srgbClr>
                </a:solidFill>
                <a:latin typeface="Microsoft YaHei"/>
                <a:ea typeface="Microsoft YaHei"/>
              </a:rPr>
              <a:t>对形式缺陷允许修改，作出是否优先审查的意见并通知（第十四条）。</a:t>
            </a:r>
            <a:endParaRPr/>
          </a:p>
        </p:txBody>
      </p:sp>
      <p:sp>
        <p:nvSpPr>
          <p:cNvPr id="331" name="" descr="{&quot;isTemplate&quot;:true,&quot;type&quot;:&quot;text&quot;}"/>
          <p:cNvSpPr txBox="1"/>
          <p:nvPr/>
        </p:nvSpPr>
        <p:spPr>
          <a:xfrm rot="0" flipH="0" flipV="0">
            <a:off x="9382125" y="2181225"/>
            <a:ext cx="2028825" cy="5048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088">
                <a:solidFill>
                  <a:srgbClr val="FFFFFF">
                    <a:alpha val="92000"/>
                  </a:srgbClr>
                </a:solidFill>
                <a:latin typeface="Microsoft YaHei"/>
                <a:ea typeface="Microsoft YaHei"/>
              </a:rPr>
              <a:t>发文日起按第十五条期限处理，存在疑难复杂情况除外。</a:t>
            </a:r>
            <a:endParaRPr/>
          </a:p>
        </p:txBody>
      </p:sp>
      <p:sp>
        <p:nvSpPr>
          <p:cNvPr id="332" name=""/>
          <p:cNvSpPr/>
          <p:nvPr/>
        </p:nvSpPr>
        <p:spPr>
          <a:xfrm rot="0" flipH="0" flipV="0">
            <a:off x="609600" y="3905250"/>
            <a:ext cx="3514725" cy="2266950"/>
          </a:xfrm>
          <a:prstGeom prst="roundRect">
            <a:avLst>
              <a:gd name="adj" fmla="val 5042"/>
            </a:avLst>
          </a:prstGeom>
          <a:solidFill>
            <a:srgbClr val="FFFFFF"/>
          </a:solidFill>
          <a:ln w="12700">
            <a:solidFill>
              <a:srgbClr val="EAF1F8"/>
            </a:solidFill>
            <a:prstDash val="solid"/>
          </a:ln>
        </p:spPr>
        <p:txBody>
          <a:bodyPr/>
          <a:p/>
        </p:txBody>
      </p:sp>
      <p:sp>
        <p:nvSpPr>
          <p:cNvPr id="333" name="" descr="{&quot;isTemplate&quot;:true,&quot;type&quot;:&quot;text&quot;}"/>
          <p:cNvSpPr txBox="1"/>
          <p:nvPr/>
        </p:nvSpPr>
        <p:spPr>
          <a:xfrm rot="0" flipH="0" flipV="0">
            <a:off x="800100" y="4095750"/>
            <a:ext cx="3133725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5457A"/>
                </a:solidFill>
                <a:latin typeface="Microsoft YaHei"/>
                <a:ea typeface="Microsoft YaHei"/>
              </a:rPr>
              <a:t>提交材料要点</a:t>
            </a:r>
            <a:endParaRPr/>
          </a:p>
        </p:txBody>
      </p:sp>
      <p:sp>
        <p:nvSpPr>
          <p:cNvPr id="334" name=""/>
          <p:cNvSpPr/>
          <p:nvPr/>
        </p:nvSpPr>
        <p:spPr>
          <a:xfrm rot="0" flipH="0" flipV="0">
            <a:off x="4333875" y="3905250"/>
            <a:ext cx="3524250" cy="2266950"/>
          </a:xfrm>
          <a:prstGeom prst="roundRect">
            <a:avLst>
              <a:gd name="adj" fmla="val 5042"/>
            </a:avLst>
          </a:prstGeom>
          <a:solidFill>
            <a:srgbClr val="FFFFFF"/>
          </a:solidFill>
          <a:ln w="12700">
            <a:solidFill>
              <a:srgbClr val="EAF1F8"/>
            </a:solidFill>
            <a:prstDash val="solid"/>
          </a:ln>
        </p:spPr>
        <p:txBody>
          <a:bodyPr/>
          <a:p/>
        </p:txBody>
      </p:sp>
      <p:sp>
        <p:nvSpPr>
          <p:cNvPr id="335" name="" descr="{&quot;isTemplate&quot;:true,&quot;type&quot;:&quot;text&quot;}"/>
          <p:cNvSpPr txBox="1"/>
          <p:nvPr/>
        </p:nvSpPr>
        <p:spPr>
          <a:xfrm rot="0" flipH="0" flipV="0">
            <a:off x="4524375" y="4095750"/>
            <a:ext cx="314325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5457A"/>
                </a:solidFill>
                <a:latin typeface="Microsoft YaHei"/>
                <a:ea typeface="Microsoft YaHei"/>
              </a:rPr>
              <a:t>费用</a:t>
            </a:r>
            <a:endParaRPr/>
          </a:p>
        </p:txBody>
      </p:sp>
      <p:sp>
        <p:nvSpPr>
          <p:cNvPr id="336" name=""/>
          <p:cNvSpPr/>
          <p:nvPr/>
        </p:nvSpPr>
        <p:spPr>
          <a:xfrm rot="0" flipH="0" flipV="0">
            <a:off x="8067675" y="3905250"/>
            <a:ext cx="3514725" cy="2266950"/>
          </a:xfrm>
          <a:prstGeom prst="roundRect">
            <a:avLst>
              <a:gd name="adj" fmla="val 5042"/>
            </a:avLst>
          </a:prstGeom>
          <a:solidFill>
            <a:srgbClr val="FFFFFF"/>
          </a:solidFill>
          <a:ln w="12700">
            <a:solidFill>
              <a:srgbClr val="EAF1F8"/>
            </a:solidFill>
            <a:prstDash val="solid"/>
          </a:ln>
        </p:spPr>
        <p:txBody>
          <a:bodyPr/>
          <a:p/>
        </p:txBody>
      </p:sp>
      <p:sp>
        <p:nvSpPr>
          <p:cNvPr id="337" name="" descr="{&quot;isTemplate&quot;:true,&quot;type&quot;:&quot;text&quot;}"/>
          <p:cNvSpPr txBox="1"/>
          <p:nvPr/>
        </p:nvSpPr>
        <p:spPr>
          <a:xfrm rot="0" flipH="0" flipV="0">
            <a:off x="8258175" y="4095750"/>
            <a:ext cx="3133725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5457A"/>
                </a:solidFill>
                <a:latin typeface="Microsoft YaHei"/>
                <a:ea typeface="Microsoft YaHei"/>
              </a:rPr>
              <a:t>主体与信用</a:t>
            </a:r>
            <a:endParaRPr/>
          </a:p>
        </p:txBody>
      </p:sp>
      <p:sp>
        <p:nvSpPr>
          <p:cNvPr id="338" name="" descr="{&quot;isTemplate&quot;:true,&quot;type&quot;:&quot;text&quot;}"/>
          <p:cNvSpPr txBox="1"/>
          <p:nvPr/>
        </p:nvSpPr>
        <p:spPr>
          <a:xfrm rot="0" flipH="0" flipV="0">
            <a:off x="800100" y="4400550"/>
            <a:ext cx="3133725" cy="8572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163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请求书</a:t>
            </a:r>
            <a:r>
              <a:rPr lang="en-US" sz="1163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 + </a:t>
            </a:r>
            <a:r>
              <a:rPr lang="zh-CN" sz="1163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适用情形材料；除第（四）项外须有省级局</a:t>
            </a:r>
            <a:r>
              <a:rPr lang="en-US" sz="1163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 / </a:t>
            </a:r>
            <a:r>
              <a:rPr lang="zh-CN" sz="1163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主管部门推荐意见；可附现有技术或现有设计信息。</a:t>
            </a:r>
            <a:endParaRPr/>
          </a:p>
        </p:txBody>
      </p:sp>
      <p:sp>
        <p:nvSpPr>
          <p:cNvPr id="339" name="" descr="{&quot;isTemplate&quot;:true,&quot;type&quot;:&quot;text&quot;}"/>
          <p:cNvSpPr txBox="1"/>
          <p:nvPr/>
        </p:nvSpPr>
        <p:spPr>
          <a:xfrm rot="0" flipH="0" flipV="0">
            <a:off x="4524375" y="4400550"/>
            <a:ext cx="3143250" cy="5715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163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除专利法及其实施细则规定应缴费用外，国家知识产权局不额外收取任何费用（第十二条）。</a:t>
            </a:r>
            <a:endParaRPr/>
          </a:p>
        </p:txBody>
      </p:sp>
      <p:sp>
        <p:nvSpPr>
          <p:cNvPr id="340" name="" descr="{&quot;isTemplate&quot;:true,&quot;type&quot;:&quot;text&quot;}"/>
          <p:cNvSpPr txBox="1"/>
          <p:nvPr/>
        </p:nvSpPr>
        <p:spPr>
          <a:xfrm rot="0" flipH="0" flipV="0">
            <a:off x="8258175" y="4400550"/>
            <a:ext cx="3133725" cy="5715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163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共同申请人</a:t>
            </a:r>
            <a:r>
              <a:rPr lang="en-US" sz="1163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 / </a:t>
            </a:r>
            <a:r>
              <a:rPr lang="zh-CN" sz="1163">
                <a:solidFill>
                  <a:srgbClr val="1A2733">
                    <a:alpha val="75000"/>
                  </a:srgbClr>
                </a:solidFill>
                <a:latin typeface="Microsoft YaHei"/>
                <a:ea typeface="Microsoft YaHei"/>
              </a:rPr>
              <a:t>当事人需全体同意（第九条）；代理机构应信用良好、服务水平高（第七条）。</a:t>
            </a:r>
            <a:endParaRPr/>
          </a:p>
        </p:txBody>
      </p:sp>
      <p:sp>
        <p:nvSpPr>
          <p:cNvPr id="341" name="" descr="{&quot;isTemplate&quot;:true,&quot;type&quot;:&quot;text&quot;}"/>
          <p:cNvSpPr txBox="1"/>
          <p:nvPr/>
        </p:nvSpPr>
        <p:spPr>
          <a:xfrm rot="0" flipH="0" flipV="0">
            <a:off x="609600" y="6524625"/>
            <a:ext cx="20288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专利优先审查管理办法</a:t>
            </a: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 · 2026</a:t>
            </a: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修订</a:t>
            </a:r>
            <a:endParaRPr/>
          </a:p>
        </p:txBody>
      </p:sp>
      <p:sp>
        <p:nvSpPr>
          <p:cNvPr id="342" name="" descr="{&quot;isTemplate&quot;:true,&quot;type&quot;:&quot;text&quot;}"/>
          <p:cNvSpPr txBox="1"/>
          <p:nvPr/>
        </p:nvSpPr>
        <p:spPr>
          <a:xfrm rot="0" flipH="0" flipV="0">
            <a:off x="11125200" y="6524625"/>
            <a:ext cx="4572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08 / 14</a:t>
            </a:r>
            <a:endParaRPr/>
          </a:p>
        </p:txBody>
      </p:sp>
    </p:spTree>
  </p:cSld>
</p:sld>
</file>

<file path=ppt/slides/slide9.xml><?xml version="1.0" encoding="utf-8"?>
<p:sld xmlns:p="http://schemas.openxmlformats.org/presentationml/2006/main" xmlns:a="http://schemas.openxmlformats.org/drawingml/2006/main" xmlns:a16="http://schemas.microsoft.com/office/drawing/2014/main" xmlns:mc="http://schemas.openxmlformats.org/markup-compatibility/2006" mc:Ignorable="a16">
  <p:cSld>
    <p:spTree>
      <p:nvGrpSpPr>
        <p:cNvPr id="343" name="" descr="&lt;Slide style={{ background: '#FFFFFF', padding: '0', fontFamily: &quot;'Microsoft YaHei','PingFang SC',sans-serif&quot; }}&gt;&#10;  &lt;Box style={{ position: 'absolute', left: 64, top: 36, right: 64, flexDirection: 'row', alignItems: 'center', gap: 16 }}&gt;&#10;    &lt;Box style={{ width: 6, height: 40, background: '#C8102E', borderRadius: 3 }} /&gt;&#10;    &lt;Text style={{ fontSize: 34, fontWeight: 'bold', color: '#1A2733' }}&gt;审查时限（第十五条）&lt;/Text&gt;&#10;    &lt;Text style={{ fontSize: 18, color: '#1A2733', opacity: 0.55, marginLeft: 8 }}&gt;优先审查处理期限一览&lt;/Text&gt;&#10;  &lt;/Box&gt;&#10;&#10;  &lt;Box style={{ position: 'absolute', left: 64, top: 130, right: 64, bottom: 72, flexDirection: 'row', gap: 32, alignItems: 'stretch' }}&gt;&#10;    &lt;Box style={{ flex: 1.5, justifyContent: 'center' }}&gt;&#10;      &lt;Table&#10;        style={{ width: '100%', height: 420 }}&#10;        defaultTextStyle={{ fontSize: 17, textAlign: 'center', color: '#1A2733' }}&#10;        defaultCellStyle={{&#10;          border: { left: { width: 1, color: '#EAF1F8' }, right: { width: 1, color: '#EAF1F8' }, top: { width: 1, color: '#EAF1F8' }, bottom: { width: 1, color: '#EAF1F8' } },&#10;        }}&#10;        cells={[&#10;          [&#10;            { text: '案件类型', textStyle: { bold: true, color: '#FFFFFF', fontSize: 18 }, cellStyle: { background: { color: '#15457A' } } },&#10;            { text: '优先审查处理期限', textStyle: { bold: true, color: '#FFFFFF', fontSize: 18 }, cellStyle: { background: { color: '#15457A' } } },&#10;          ],&#10;          [&#10;            { text: '发明专利申请', textStyle: { bold: true } },&#10;            { text: '45 日内作出首次处理，1 年内结案', textStyle: { textAlign: 'left' } },&#10;          ],&#10;          [&#10;            { text: '实用新型 / 外观设计', textStyle: { bold: true }, cellStyle: { background: { color: '#F4F8FC' } } },&#10;            { text: '2 个月内结案', textStyle: { textAlign: 'left' }, cellStyle: { background: { color: '#F4F8FC' } } },&#10;          ],&#10;          [&#10;            { text: '复审案件', textStyle: { bold: true } },&#10;            { text: '7 个月内结案', textStyle: { textAlign: 'left' } },&#10;          ],&#10;          [&#10;            { text: '发明 / 实用新型 无效宣告', textStyle: { bold: true }, cellStyle: { background: { color: '#F4F8FC' } } },&#10;            { text: '5 个月内结案', textStyle: { textAlign: 'left' }, cellStyle: { background: { color: '#F4F8FC' } } },&#10;          ],&#10;          [&#10;            { text: '外观设计 无效宣告', textStyle: { bold: true } },&#10;            { text: '4 个月内结案', textStyle: { textAlign: 'left' } },&#10;          ],&#10;        ]}&#10;      /&gt;&#10;      &lt;Text style={{ fontSize: 14, color: '#1A2733', opacity: 0.55, marginTop: 12 }}&gt;注：存在疑难复杂情况的，不受上述期限限制。&lt;/Text&gt;&#10;    &lt;/Box&gt;&#10;&#10;    &lt;Box style={{ flex: 1, background: 'linear-gradient(160deg, #15457A 0%, #1E5A93 100%)', borderRadius: 14, padding: 28, flexDirection: 'column', justifyContent: 'center', gap: 22 }}&gt;&#10;      &lt;Text style={{ color: '#C8102E', fontSize: 18, fontWeight: 'bold', letterSpacing: 2 }}&gt;INSIGHT&lt;/Text&gt;&#10;      &lt;Box&gt;&#10;        &lt;Text style={{ color: '#FFFFFF', fontSize: 56, fontWeight: 'bold' }}&gt;2&lt;Text style={{ fontSize: 24 }}&gt; 个月&lt;/Text&gt;&lt;/Text&gt;&#10;        &lt;Text style={{ color: 'rgba(255,255,255,0.85)', fontSize: 16, marginTop: 4 }}&gt;实用新型 / 外观设计最快结案&lt;/Text&gt;&#10;      &lt;/Box&gt;&#10;      &lt;Box&gt;&#10;        &lt;Text style={{ color: '#FFFFFF', fontSize: 40, fontWeight: 'bold' }}&gt;45&lt;Text style={{ fontSize: 20 }}&gt; 日&lt;/Text&gt;&lt;/Text&gt;&#10;        &lt;Text style={{ color: 'rgba(255,255,255,0.85)', fontSize: 16, marginTop: 4 }}&gt;发明专利申请首次处理时限&lt;/Text&gt;&#10;      &lt;/Box&gt;&#10;      &lt;Text style={{ color: 'rgba(255,255,255,0.8)', fontSize: 15, lineHeight: 1.6, marginTop: 6 }}&gt;相较普通程序周期大幅压缩，利于创新成果快速确权与维权。&lt;/Text&gt;&#10;    &lt;/Box&gt;&#10;  &lt;/Box&gt;&#10;&#10;  &lt;Box style={{ position: 'absolute', left: 64, right: 64, bottom: 18, flexDirection: 'row', justifyContent: 'space-between' }}&gt;&#10;    &lt;Text style={{ color: '#1A2733', opacity: 0.5, fontSize: 14 }}&gt;专利优先审查管理办法 · 2026修订&lt;/Text&gt;&#10;    &lt;Text style={{ color: '#1A2733', opacity: 0.5, fontSize: 14 }}&gt;09 / 14&lt;/Text&gt;&#10;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345" name=""/>
          <p:cNvSpPr/>
          <p:nvPr/>
        </p:nvSpPr>
        <p:spPr>
          <a:xfrm rot="0" flipH="0" flipV="0">
            <a:off x="609600" y="352425"/>
            <a:ext cx="57150" cy="381000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/>
        </p:spPr>
        <p:txBody>
          <a:bodyPr/>
          <a:p/>
        </p:txBody>
      </p:sp>
      <p:sp>
        <p:nvSpPr>
          <p:cNvPr id="346" name="" descr="{&quot;isTemplate&quot;:true,&quot;type&quot;:&quot;text&quot;}"/>
          <p:cNvSpPr txBox="1"/>
          <p:nvPr/>
        </p:nvSpPr>
        <p:spPr>
          <a:xfrm rot="0" flipH="0" flipV="0">
            <a:off x="819150" y="342900"/>
            <a:ext cx="323850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A2733"/>
                </a:solidFill>
                <a:latin typeface="Microsoft YaHei"/>
                <a:ea typeface="Microsoft YaHei"/>
              </a:rPr>
              <a:t>审查时限（第十五条）</a:t>
            </a:r>
            <a:endParaRPr/>
          </a:p>
        </p:txBody>
      </p:sp>
      <p:sp>
        <p:nvSpPr>
          <p:cNvPr id="347" name="" descr="{&quot;isTemplate&quot;:true,&quot;type&quot;:&quot;text&quot;}"/>
          <p:cNvSpPr txBox="1"/>
          <p:nvPr/>
        </p:nvSpPr>
        <p:spPr>
          <a:xfrm rot="0" flipH="0" flipV="0">
            <a:off x="4286250" y="438150"/>
            <a:ext cx="17145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优先审查处理期限一览</a:t>
            </a:r>
            <a:endParaRPr/>
          </a:p>
        </p:txBody>
      </p:sp>
      <p:graphicFrame>
        <p:nvGraphicFramePr>
          <p:cNvPr id="348" name=""/>
          <p:cNvGraphicFramePr/>
          <p:nvPr/>
        </p:nvGraphicFramePr>
        <p:xfrm rot="0" flipH="0" flipV="0">
          <a:off x="609600" y="1571625"/>
          <a:ext cx="6400800" cy="4000500"/>
        </p:xfrm>
        <a:graphic>
          <a:graphicData uri="http://schemas.openxmlformats.org/drawingml/2006/table">
            <a:tbl>
              <a:tblGrid>
                <a:gridCol w="2748214">
                  <a:extLst>
                    <a:ext uri="{9D8B030D-6E8A-4147-A177-3AD203B41FA5}">
                      <a16:colId val="1"/>
                    </a:ext>
                  </a:extLst>
                </a:gridCol>
                <a:gridCol w="3652586">
                  <a:extLst>
                    <a:ext uri="{9D8B030D-6E8A-4147-A177-3AD203B41FA5}">
                      <a16:colId val="2"/>
                    </a:ext>
                  </a:extLst>
                </a:gridCol>
              </a:tblGrid>
              <a:tr h="682732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35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</a:rPr>
                        <a:t>案件类型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5457A"/>
                    </a:solidFill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35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</a:rPr>
                        <a:t>优先审查处理期限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5457A"/>
                    </a:solidFill>
                  </a:tcPr>
                </a:tc>
                <a:extLst>
                  <a:ext uri="{0D108BD9-81ED-4DB2-BD59-A6C34878D82A}">
                    <a16:rowId val="1"/>
                  </a:ext>
                </a:extLst>
              </a:tr>
              <a:tr h="663554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1A2733"/>
                          </a:solidFill>
                          <a:latin typeface="Microsoft YaHei"/>
                          <a:ea typeface="Microsoft YaHei"/>
                        </a:rPr>
                        <a:t>发明专利申请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1A2733"/>
                          </a:solidFill>
                          <a:latin typeface="Microsoft YaHei"/>
                          <a:ea typeface="Microsoft YaHei"/>
                        </a:rPr>
                        <a:t>45 日内作出首次处理，1 年内结案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val="2"/>
                  </a:ext>
                </a:extLst>
              </a:tr>
              <a:tr h="663554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1A2733"/>
                          </a:solidFill>
                          <a:latin typeface="Microsoft YaHei"/>
                          <a:ea typeface="Microsoft YaHei"/>
                        </a:rPr>
                        <a:t>实用新型 / 外观设计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C"/>
                    </a:solidFill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1A2733"/>
                          </a:solidFill>
                          <a:latin typeface="Microsoft YaHei"/>
                          <a:ea typeface="Microsoft YaHei"/>
                        </a:rPr>
                        <a:t>2 个月内结案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C"/>
                    </a:solidFill>
                  </a:tcPr>
                </a:tc>
                <a:extLst>
                  <a:ext uri="{0D108BD9-81ED-4DB2-BD59-A6C34878D82A}">
                    <a16:rowId val="3"/>
                  </a:ext>
                </a:extLst>
              </a:tr>
              <a:tr h="663554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1A2733"/>
                          </a:solidFill>
                          <a:latin typeface="Microsoft YaHei"/>
                          <a:ea typeface="Microsoft YaHei"/>
                        </a:rPr>
                        <a:t>复审案件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1A2733"/>
                          </a:solidFill>
                          <a:latin typeface="Microsoft YaHei"/>
                          <a:ea typeface="Microsoft YaHei"/>
                        </a:rPr>
                        <a:t>7 个月内结案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val="4"/>
                  </a:ext>
                </a:extLst>
              </a:tr>
              <a:tr h="663554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1A2733"/>
                          </a:solidFill>
                          <a:latin typeface="Microsoft YaHei"/>
                          <a:ea typeface="Microsoft YaHei"/>
                        </a:rPr>
                        <a:t>发明 / 实用新型 无效宣告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C"/>
                    </a:solidFill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1A2733"/>
                          </a:solidFill>
                          <a:latin typeface="Microsoft YaHei"/>
                          <a:ea typeface="Microsoft YaHei"/>
                        </a:rPr>
                        <a:t>5 个月内结案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C"/>
                    </a:solidFill>
                  </a:tcPr>
                </a:tc>
                <a:extLst>
                  <a:ext uri="{0D108BD9-81ED-4DB2-BD59-A6C34878D82A}">
                    <a16:rowId val="5"/>
                  </a:ext>
                </a:extLst>
              </a:tr>
              <a:tr h="663554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1A2733"/>
                          </a:solidFill>
                          <a:latin typeface="Microsoft YaHei"/>
                          <a:ea typeface="Microsoft YaHei"/>
                        </a:rPr>
                        <a:t>外观设计 无效宣告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1A2733"/>
                          </a:solidFill>
                          <a:latin typeface="Microsoft YaHei"/>
                          <a:ea typeface="Microsoft YaHei"/>
                        </a:rPr>
                        <a:t>4 个月内结案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val="6"/>
                  </a:ext>
                </a:extLst>
              </a:tr>
            </a:tbl>
          </a:graphicData>
        </a:graphic>
      </p:graphicFrame>
      <p:sp>
        <p:nvSpPr>
          <p:cNvPr id="349" name=""/>
          <p:cNvSpPr/>
          <p:nvPr/>
        </p:nvSpPr>
        <p:spPr>
          <a:xfrm rot="0" flipH="0" flipV="0">
            <a:off x="7315200" y="1238250"/>
            <a:ext cx="4267200" cy="4933950"/>
          </a:xfrm>
          <a:prstGeom prst="roundRect">
            <a:avLst>
              <a:gd name="adj" fmla="val 3125"/>
            </a:avLst>
          </a:prstGeom>
          <a:gradFill>
            <a:gsLst>
              <a:gs pos="0">
                <a:srgbClr val="15457A"/>
              </a:gs>
              <a:gs pos="100000">
                <a:srgbClr val="1E5A93"/>
              </a:gs>
            </a:gsLst>
            <a:lin ang="4200000" scaled="1"/>
          </a:gradFill>
          <a:ln/>
        </p:spPr>
        <p:txBody>
          <a:bodyPr/>
          <a:p/>
        </p:txBody>
      </p:sp>
      <p:sp>
        <p:nvSpPr>
          <p:cNvPr id="350" name="" descr="{&quot;isTemplate&quot;:true,&quot;type&quot;:&quot;text&quot;}"/>
          <p:cNvSpPr txBox="1"/>
          <p:nvPr/>
        </p:nvSpPr>
        <p:spPr>
          <a:xfrm rot="0" flipH="0" flipV="0">
            <a:off x="7581900" y="2200275"/>
            <a:ext cx="37338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350" b="1" spc="150">
                <a:solidFill>
                  <a:srgbClr val="C8102E"/>
                </a:solidFill>
                <a:latin typeface="Microsoft YaHei"/>
                <a:ea typeface="Microsoft YaHei"/>
              </a:rPr>
              <a:t>INSIGHT</a:t>
            </a:r>
            <a:endParaRPr/>
          </a:p>
        </p:txBody>
      </p:sp>
      <p:sp>
        <p:nvSpPr>
          <p:cNvPr id="351" name="" descr="{&quot;isTemplate&quot;:true,&quot;type&quot;:&quot;text&quot;}"/>
          <p:cNvSpPr txBox="1"/>
          <p:nvPr/>
        </p:nvSpPr>
        <p:spPr>
          <a:xfrm rot="0" flipH="0" flipV="0">
            <a:off x="7581900" y="2619375"/>
            <a:ext cx="3733800" cy="6477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4200" b="1">
                <a:solidFill>
                  <a:srgbClr val="FFFFFF"/>
                </a:solidFill>
                <a:latin typeface="Microsoft YaHei"/>
                <a:ea typeface="Microsoft YaHei"/>
              </a:rPr>
              <a:t>2</a:t>
            </a:r>
            <a:r>
              <a:rPr lang="en-US" sz="4200" b="1">
                <a:solidFill>
                  <a:srgbClr val="FFFFFF"/>
                </a:solidFill>
                <a:latin typeface="Microsoft YaHei"/>
                <a:ea typeface="Microsoft YaHei"/>
              </a:rPr>
              <a:t> </a:t>
            </a:r>
            <a:r>
              <a:rPr lang="zh-CN" sz="4200" b="1">
                <a:solidFill>
                  <a:srgbClr val="FFFFFF"/>
                </a:solidFill>
                <a:latin typeface="Microsoft YaHei"/>
                <a:ea typeface="Microsoft YaHei"/>
              </a:rPr>
              <a:t>个月</a:t>
            </a:r>
            <a:endParaRPr/>
          </a:p>
        </p:txBody>
      </p:sp>
      <p:sp>
        <p:nvSpPr>
          <p:cNvPr id="352" name="" descr="{&quot;isTemplate&quot;:true,&quot;type&quot;:&quot;text&quot;}"/>
          <p:cNvSpPr txBox="1"/>
          <p:nvPr/>
        </p:nvSpPr>
        <p:spPr>
          <a:xfrm rot="0" flipH="0" flipV="0">
            <a:off x="7581900" y="3305175"/>
            <a:ext cx="37338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实用新型</a:t>
            </a:r>
            <a:r>
              <a:rPr lang="en-US" sz="120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 / </a:t>
            </a:r>
            <a:r>
              <a:rPr lang="zh-CN" sz="120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外观设计最快结案</a:t>
            </a:r>
            <a:endParaRPr/>
          </a:p>
        </p:txBody>
      </p:sp>
      <p:sp>
        <p:nvSpPr>
          <p:cNvPr id="353" name="" descr="{&quot;isTemplate&quot;:true,&quot;type&quot;:&quot;text&quot;}"/>
          <p:cNvSpPr txBox="1"/>
          <p:nvPr/>
        </p:nvSpPr>
        <p:spPr>
          <a:xfrm rot="0" flipH="0" flipV="0">
            <a:off x="7581900" y="3705225"/>
            <a:ext cx="3733800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>
                <a:solidFill>
                  <a:srgbClr val="FFFFFF"/>
                </a:solidFill>
                <a:latin typeface="Microsoft YaHei"/>
                <a:ea typeface="Microsoft YaHei"/>
              </a:rPr>
              <a:t>45</a:t>
            </a:r>
            <a:r>
              <a:rPr lang="en-US" sz="3000" b="1">
                <a:solidFill>
                  <a:srgbClr val="FFFFFF"/>
                </a:solidFill>
                <a:latin typeface="Microsoft YaHei"/>
                <a:ea typeface="Microsoft YaHei"/>
              </a:rPr>
              <a:t> </a:t>
            </a:r>
            <a:r>
              <a:rPr lang="zh-CN" sz="3000" b="1">
                <a:solidFill>
                  <a:srgbClr val="FFFFFF"/>
                </a:solidFill>
                <a:latin typeface="Microsoft YaHei"/>
                <a:ea typeface="Microsoft YaHei"/>
              </a:rPr>
              <a:t>日</a:t>
            </a:r>
            <a:endParaRPr/>
          </a:p>
        </p:txBody>
      </p:sp>
      <p:sp>
        <p:nvSpPr>
          <p:cNvPr id="354" name="" descr="{&quot;isTemplate&quot;:true,&quot;type&quot;:&quot;text&quot;}"/>
          <p:cNvSpPr txBox="1"/>
          <p:nvPr/>
        </p:nvSpPr>
        <p:spPr>
          <a:xfrm rot="0" flipH="0" flipV="0">
            <a:off x="7581900" y="4200525"/>
            <a:ext cx="37338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发明专利申请首次处理时限</a:t>
            </a:r>
            <a:endParaRPr/>
          </a:p>
        </p:txBody>
      </p:sp>
      <p:sp>
        <p:nvSpPr>
          <p:cNvPr id="355" name="" descr="{&quot;isTemplate&quot;:true,&quot;type&quot;:&quot;text&quot;}"/>
          <p:cNvSpPr txBox="1"/>
          <p:nvPr/>
        </p:nvSpPr>
        <p:spPr>
          <a:xfrm rot="0" flipH="0" flipV="0">
            <a:off x="7581900" y="4657725"/>
            <a:ext cx="3733800" cy="5524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125">
                <a:solidFill>
                  <a:srgbClr val="FFFFFF">
                    <a:alpha val="80000"/>
                  </a:srgbClr>
                </a:solidFill>
                <a:latin typeface="Microsoft YaHei"/>
                <a:ea typeface="Microsoft YaHei"/>
              </a:rPr>
              <a:t>相较普通程序周期大幅压缩，利于创新成果快速确权与维权。</a:t>
            </a:r>
            <a:endParaRPr/>
          </a:p>
        </p:txBody>
      </p:sp>
      <p:sp>
        <p:nvSpPr>
          <p:cNvPr id="356" name="" descr="{&quot;isTemplate&quot;:true,&quot;type&quot;:&quot;text&quot;}"/>
          <p:cNvSpPr txBox="1"/>
          <p:nvPr/>
        </p:nvSpPr>
        <p:spPr>
          <a:xfrm rot="0" flipH="0" flipV="0">
            <a:off x="609600" y="5686425"/>
            <a:ext cx="64008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A2733">
                    <a:alpha val="55000"/>
                  </a:srgbClr>
                </a:solidFill>
                <a:latin typeface="Microsoft YaHei"/>
                <a:ea typeface="Microsoft YaHei"/>
              </a:rPr>
              <a:t>注：存在疑难复杂情况的，不受上述期限限制。</a:t>
            </a:r>
            <a:endParaRPr/>
          </a:p>
        </p:txBody>
      </p:sp>
      <p:sp>
        <p:nvSpPr>
          <p:cNvPr id="357" name="" descr="{&quot;isTemplate&quot;:true,&quot;type&quot;:&quot;text&quot;}"/>
          <p:cNvSpPr txBox="1"/>
          <p:nvPr/>
        </p:nvSpPr>
        <p:spPr>
          <a:xfrm rot="0" flipH="0" flipV="0">
            <a:off x="609600" y="6524625"/>
            <a:ext cx="20288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专利优先审查管理办法</a:t>
            </a: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 · 2026</a:t>
            </a:r>
            <a:r>
              <a:rPr lang="zh-CN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修订</a:t>
            </a:r>
            <a:endParaRPr/>
          </a:p>
        </p:txBody>
      </p:sp>
      <p:sp>
        <p:nvSpPr>
          <p:cNvPr id="358" name="" descr="{&quot;isTemplate&quot;:true,&quot;type&quot;:&quot;text&quot;}"/>
          <p:cNvSpPr txBox="1"/>
          <p:nvPr/>
        </p:nvSpPr>
        <p:spPr>
          <a:xfrm rot="0" flipH="0" flipV="0">
            <a:off x="11125200" y="6524625"/>
            <a:ext cx="4572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A2733">
                    <a:alpha val="50000"/>
                  </a:srgbClr>
                </a:solidFill>
                <a:latin typeface="Microsoft YaHei"/>
                <a:ea typeface="Microsoft YaHei"/>
              </a:rPr>
              <a:t>09 / 14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Tencent office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2026-07-31T11:51:41Z</dcterms:created>
  <dcterms:modified xsi:type="dcterms:W3CDTF">2026-07-31T11:51:41Z</dcterms:modified>
</cp:coreProperties>
</file>